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consolata"/>
      <p:regular r:id="rId17"/>
    </p:embeddedFont>
    <p:embeddedFont>
      <p:font typeface="Inconsolata"/>
      <p:regular r:id="rId18"/>
    </p:embeddedFont>
    <p:embeddedFont>
      <p:font typeface="Fira Sans"/>
      <p:regular r:id="rId19"/>
    </p:embeddedFont>
    <p:embeddedFont>
      <p:font typeface="Fira Sans"/>
      <p:regular r:id="rId20"/>
    </p:embeddedFont>
    <p:embeddedFont>
      <p:font typeface="Fira Sans"/>
      <p:regular r:id="rId21"/>
    </p:embeddedFont>
    <p:embeddedFont>
      <p:font typeface="Fira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www.example.com/contact" TargetMode="External"/><Relationship Id="rId4" Type="http://schemas.openxmlformats.org/officeDocument/2006/relationships/hyperlink" Target="https://www.example.com/demo" TargetMode="External"/><Relationship Id="rId1" Type="http://schemas.openxmlformats.org/officeDocument/2006/relationships/image" Target="../media/image-10-1.png"/><Relationship Id="rId3"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74213"/>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traffictelligence: Advanced Traffic Volume Estimation with Machine Learning</a:t>
            </a:r>
            <a:endParaRPr lang="en-US" sz="3900" dirty="0"/>
          </a:p>
        </p:txBody>
      </p:sp>
      <p:sp>
        <p:nvSpPr>
          <p:cNvPr id="4" name="Text 1"/>
          <p:cNvSpPr/>
          <p:nvPr/>
        </p:nvSpPr>
        <p:spPr>
          <a:xfrm>
            <a:off x="793790" y="4432102"/>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Discover how cutting-edge machine learning revolutionises traffic volume estimation, offering unparalleled accuracy and actionable insights for smarter urban mobility.</a:t>
            </a:r>
            <a:endParaRPr lang="en-US" sz="1550" dirty="0"/>
          </a:p>
        </p:txBody>
      </p:sp>
      <p:sp>
        <p:nvSpPr>
          <p:cNvPr id="5" name="Shape 2"/>
          <p:cNvSpPr/>
          <p:nvPr/>
        </p:nvSpPr>
        <p:spPr>
          <a:xfrm>
            <a:off x="793790" y="5622846"/>
            <a:ext cx="317540" cy="317540"/>
          </a:xfrm>
          <a:prstGeom prst="roundRect">
            <a:avLst>
              <a:gd name="adj" fmla="val 28793492"/>
            </a:avLst>
          </a:prstGeom>
          <a:noFill/>
          <a:ln w="7620">
            <a:solidFill>
              <a:srgbClr val="38383C"/>
            </a:solidFill>
            <a:prstDash val="solid"/>
          </a:ln>
        </p:spPr>
      </p:sp>
      <p:pic>
        <p:nvPicPr>
          <p:cNvPr id="6" name="Image 1" descr="preencoded.png">    </p:cNvPr>
          <p:cNvPicPr>
            <a:picLocks noChangeAspect="1"/>
          </p:cNvPicPr>
          <p:nvPr/>
        </p:nvPicPr>
        <p:blipFill>
          <a:blip r:embed="rId2"/>
          <a:stretch>
            <a:fillRect/>
          </a:stretch>
        </p:blipFill>
        <p:spPr>
          <a:xfrm>
            <a:off x="801410" y="5630466"/>
            <a:ext cx="302300" cy="302300"/>
          </a:xfrm>
          <a:prstGeom prst="rect">
            <a:avLst/>
          </a:prstGeom>
        </p:spPr>
      </p:pic>
      <p:sp>
        <p:nvSpPr>
          <p:cNvPr id="7" name="Text 3"/>
          <p:cNvSpPr/>
          <p:nvPr/>
        </p:nvSpPr>
        <p:spPr>
          <a:xfrm>
            <a:off x="1210508" y="5607963"/>
            <a:ext cx="1660208" cy="347305"/>
          </a:xfrm>
          <a:prstGeom prst="rect">
            <a:avLst/>
          </a:prstGeom>
          <a:noFill/>
          <a:ln/>
        </p:spPr>
        <p:txBody>
          <a:bodyPr wrap="none" lIns="0" tIns="0" rIns="0" bIns="0" rtlCol="0" anchor="t"/>
          <a:lstStyle/>
          <a:p>
            <a:pPr algn="l" indent="0" marL="0">
              <a:lnSpc>
                <a:spcPts val="2700"/>
              </a:lnSpc>
              <a:buNone/>
            </a:pPr>
            <a:r>
              <a:rPr lang="en-US" sz="1950" b="1" dirty="0">
                <a:solidFill>
                  <a:srgbClr val="DAD1E6"/>
                </a:solidFill>
                <a:latin typeface="Fira Sans Bold" pitchFamily="34" charset="0"/>
                <a:ea typeface="Fira Sans Bold" pitchFamily="34" charset="-122"/>
                <a:cs typeface="Fira Sans Bold" pitchFamily="34" charset="-120"/>
              </a:rPr>
              <a:t>by Gmailmcom</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3772" y="449461"/>
            <a:ext cx="13322856" cy="1021556"/>
          </a:xfrm>
          <a:prstGeom prst="rect">
            <a:avLst/>
          </a:prstGeom>
          <a:noFill/>
          <a:ln/>
        </p:spPr>
        <p:txBody>
          <a:bodyPr wrap="square" lIns="0" tIns="0" rIns="0" bIns="0" rtlCol="0" anchor="t"/>
          <a:lstStyle/>
          <a:p>
            <a:pPr algn="l" indent="0" marL="0">
              <a:lnSpc>
                <a:spcPts val="4000"/>
              </a:lnSpc>
              <a:buNone/>
            </a:pPr>
            <a:r>
              <a:rPr lang="en-US" sz="3200" b="1" dirty="0">
                <a:solidFill>
                  <a:srgbClr val="F94CAF"/>
                </a:solidFill>
                <a:latin typeface="Inconsolata Bold" pitchFamily="34" charset="0"/>
                <a:ea typeface="Inconsolata Bold" pitchFamily="34" charset="-122"/>
                <a:cs typeface="Inconsolata Bold" pitchFamily="34" charset="-120"/>
              </a:rPr>
              <a:t>Your Journey to Smarter Mobility: Key Takeaways and Collaboration Opportunities</a:t>
            </a:r>
            <a:endParaRPr lang="en-US" sz="3200" dirty="0"/>
          </a:p>
        </p:txBody>
      </p:sp>
      <p:sp>
        <p:nvSpPr>
          <p:cNvPr id="3" name="Text 1"/>
          <p:cNvSpPr/>
          <p:nvPr/>
        </p:nvSpPr>
        <p:spPr>
          <a:xfrm>
            <a:off x="653772" y="1879521"/>
            <a:ext cx="2043113" cy="255389"/>
          </a:xfrm>
          <a:prstGeom prst="rect">
            <a:avLst/>
          </a:prstGeom>
          <a:noFill/>
          <a:ln/>
        </p:spPr>
        <p:txBody>
          <a:bodyPr wrap="none" lIns="0" tIns="0" rIns="0" bIns="0" rtlCol="0" anchor="t"/>
          <a:lstStyle/>
          <a:p>
            <a:pPr algn="l" indent="0" marL="0">
              <a:lnSpc>
                <a:spcPts val="2000"/>
              </a:lnSpc>
              <a:buNone/>
            </a:pPr>
            <a:r>
              <a:rPr lang="en-US" sz="1600" b="1" dirty="0">
                <a:solidFill>
                  <a:srgbClr val="F94CAF"/>
                </a:solidFill>
                <a:latin typeface="Inconsolata Bold" pitchFamily="34" charset="0"/>
                <a:ea typeface="Inconsolata Bold" pitchFamily="34" charset="-122"/>
                <a:cs typeface="Inconsolata Bold" pitchFamily="34" charset="-120"/>
              </a:rPr>
              <a:t>Key Takeaways:</a:t>
            </a:r>
            <a:endParaRPr lang="en-US" sz="1600" dirty="0"/>
          </a:p>
        </p:txBody>
      </p:sp>
      <p:sp>
        <p:nvSpPr>
          <p:cNvPr id="4" name="Text 2"/>
          <p:cNvSpPr/>
          <p:nvPr/>
        </p:nvSpPr>
        <p:spPr>
          <a:xfrm>
            <a:off x="653772" y="2298263"/>
            <a:ext cx="6462117" cy="261461"/>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Precision:</a:t>
            </a:r>
            <a:pPr algn="l" indent="0" marL="0">
              <a:lnSpc>
                <a:spcPts val="2050"/>
              </a:lnSpc>
              <a:buNone/>
            </a:pPr>
            <a:r>
              <a:rPr lang="en-US" sz="1250" dirty="0">
                <a:solidFill>
                  <a:srgbClr val="DAD1E6"/>
                </a:solidFill>
                <a:latin typeface="Fira Sans" pitchFamily="34" charset="0"/>
                <a:ea typeface="Fira Sans" pitchFamily="34" charset="-122"/>
                <a:cs typeface="Fira Sans" pitchFamily="34" charset="-120"/>
              </a:rPr>
              <a:t> ML-driven accuracy far surpasses traditional methods.</a:t>
            </a:r>
            <a:endParaRPr lang="en-US" sz="1250" dirty="0"/>
          </a:p>
        </p:txBody>
      </p:sp>
      <p:sp>
        <p:nvSpPr>
          <p:cNvPr id="5" name="Text 3"/>
          <p:cNvSpPr/>
          <p:nvPr/>
        </p:nvSpPr>
        <p:spPr>
          <a:xfrm>
            <a:off x="653772" y="2616875"/>
            <a:ext cx="6462117" cy="261461"/>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Proactive:</a:t>
            </a:r>
            <a:pPr algn="l" indent="0" marL="0">
              <a:lnSpc>
                <a:spcPts val="2050"/>
              </a:lnSpc>
              <a:buNone/>
            </a:pPr>
            <a:r>
              <a:rPr lang="en-US" sz="1250" dirty="0">
                <a:solidFill>
                  <a:srgbClr val="DAD1E6"/>
                </a:solidFill>
                <a:latin typeface="Fira Sans" pitchFamily="34" charset="0"/>
                <a:ea typeface="Fira Sans" pitchFamily="34" charset="-122"/>
                <a:cs typeface="Fira Sans" pitchFamily="34" charset="-120"/>
              </a:rPr>
              <a:t> Predictive insights enable better planning and management.</a:t>
            </a:r>
            <a:endParaRPr lang="en-US" sz="1250" dirty="0"/>
          </a:p>
        </p:txBody>
      </p:sp>
      <p:sp>
        <p:nvSpPr>
          <p:cNvPr id="6" name="Text 4"/>
          <p:cNvSpPr/>
          <p:nvPr/>
        </p:nvSpPr>
        <p:spPr>
          <a:xfrm>
            <a:off x="653772" y="2935486"/>
            <a:ext cx="6462117" cy="261461"/>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Efficiency:</a:t>
            </a:r>
            <a:pPr algn="l" indent="0" marL="0">
              <a:lnSpc>
                <a:spcPts val="2050"/>
              </a:lnSpc>
              <a:buNone/>
            </a:pPr>
            <a:r>
              <a:rPr lang="en-US" sz="1250" dirty="0">
                <a:solidFill>
                  <a:srgbClr val="DAD1E6"/>
                </a:solidFill>
                <a:latin typeface="Fira Sans" pitchFamily="34" charset="0"/>
                <a:ea typeface="Fira Sans" pitchFamily="34" charset="-122"/>
                <a:cs typeface="Fira Sans" pitchFamily="34" charset="-120"/>
              </a:rPr>
              <a:t> Significant improvements in commute times and operational costs.</a:t>
            </a:r>
            <a:endParaRPr lang="en-US" sz="1250" dirty="0"/>
          </a:p>
        </p:txBody>
      </p:sp>
      <p:sp>
        <p:nvSpPr>
          <p:cNvPr id="7" name="Text 5"/>
          <p:cNvSpPr/>
          <p:nvPr/>
        </p:nvSpPr>
        <p:spPr>
          <a:xfrm>
            <a:off x="653772" y="3254097"/>
            <a:ext cx="6462117" cy="261461"/>
          </a:xfrm>
          <a:prstGeom prst="rect">
            <a:avLst/>
          </a:prstGeom>
          <a:noFill/>
          <a:ln/>
        </p:spPr>
        <p:txBody>
          <a:bodyPr wrap="none" lIns="0" tIns="0" rIns="0" bIns="0" rtlCol="0" anchor="t"/>
          <a:lstStyle/>
          <a:p>
            <a:pPr algn="l" marL="342900" indent="-342900">
              <a:lnSpc>
                <a:spcPts val="2050"/>
              </a:lnSpc>
              <a:buSzPct val="100000"/>
              <a:buChar char="•"/>
            </a:pPr>
            <a:r>
              <a:rPr lang="en-US" sz="1250" b="1" dirty="0">
                <a:solidFill>
                  <a:srgbClr val="DAD1E6"/>
                </a:solidFill>
                <a:latin typeface="Fira Sans" pitchFamily="34" charset="0"/>
                <a:ea typeface="Fira Sans" pitchFamily="34" charset="-122"/>
                <a:cs typeface="Fira Sans" pitchFamily="34" charset="-120"/>
              </a:rPr>
              <a:t>Scalable:</a:t>
            </a:r>
            <a:pPr algn="l" indent="0" marL="0">
              <a:lnSpc>
                <a:spcPts val="2050"/>
              </a:lnSpc>
              <a:buNone/>
            </a:pPr>
            <a:r>
              <a:rPr lang="en-US" sz="1250" dirty="0">
                <a:solidFill>
                  <a:srgbClr val="DAD1E6"/>
                </a:solidFill>
                <a:latin typeface="Fira Sans" pitchFamily="34" charset="0"/>
                <a:ea typeface="Fira Sans" pitchFamily="34" charset="-122"/>
                <a:cs typeface="Fira Sans" pitchFamily="34" charset="-120"/>
              </a:rPr>
              <a:t> A solution for cities of all sizes, adaptable to growth.</a:t>
            </a:r>
            <a:endParaRPr lang="en-US" sz="1250" dirty="0"/>
          </a:p>
        </p:txBody>
      </p:sp>
      <p:sp>
        <p:nvSpPr>
          <p:cNvPr id="8" name="Text 6"/>
          <p:cNvSpPr/>
          <p:nvPr/>
        </p:nvSpPr>
        <p:spPr>
          <a:xfrm>
            <a:off x="653772" y="3678912"/>
            <a:ext cx="2043113" cy="255389"/>
          </a:xfrm>
          <a:prstGeom prst="rect">
            <a:avLst/>
          </a:prstGeom>
          <a:noFill/>
          <a:ln/>
        </p:spPr>
        <p:txBody>
          <a:bodyPr wrap="none" lIns="0" tIns="0" rIns="0" bIns="0" rtlCol="0" anchor="t"/>
          <a:lstStyle/>
          <a:p>
            <a:pPr algn="l" indent="0" marL="0">
              <a:lnSpc>
                <a:spcPts val="2000"/>
              </a:lnSpc>
              <a:buNone/>
            </a:pPr>
            <a:r>
              <a:rPr lang="en-US" sz="1600" b="1" dirty="0">
                <a:solidFill>
                  <a:srgbClr val="F94CAF"/>
                </a:solidFill>
                <a:latin typeface="Inconsolata Bold" pitchFamily="34" charset="0"/>
                <a:ea typeface="Inconsolata Bold" pitchFamily="34" charset="-122"/>
                <a:cs typeface="Inconsolata Bold" pitchFamily="34" charset="-120"/>
              </a:rPr>
              <a:t>Let's Collaborate:</a:t>
            </a:r>
            <a:endParaRPr lang="en-US" sz="1600" dirty="0"/>
          </a:p>
        </p:txBody>
      </p:sp>
      <p:sp>
        <p:nvSpPr>
          <p:cNvPr id="9" name="Text 7"/>
          <p:cNvSpPr/>
          <p:nvPr/>
        </p:nvSpPr>
        <p:spPr>
          <a:xfrm>
            <a:off x="653772" y="4097655"/>
            <a:ext cx="6462117" cy="784384"/>
          </a:xfrm>
          <a:prstGeom prst="rect">
            <a:avLst/>
          </a:prstGeom>
          <a:noFill/>
          <a:ln/>
        </p:spPr>
        <p:txBody>
          <a:bodyPr wrap="square" lIns="0" tIns="0" rIns="0" bIns="0" rtlCol="0" anchor="t"/>
          <a:lstStyle/>
          <a:p>
            <a:pPr algn="l" indent="0" marL="0">
              <a:lnSpc>
                <a:spcPts val="2050"/>
              </a:lnSpc>
              <a:buNone/>
            </a:pPr>
            <a:r>
              <a:rPr lang="en-US" sz="1250" dirty="0">
                <a:solidFill>
                  <a:srgbClr val="DAD1E6"/>
                </a:solidFill>
                <a:latin typeface="Fira Sans" pitchFamily="34" charset="0"/>
                <a:ea typeface="Fira Sans" pitchFamily="34" charset="-122"/>
                <a:cs typeface="Fira Sans" pitchFamily="34" charset="-120"/>
              </a:rPr>
              <a:t>We invite urban planners, government bodies, logistics companies, and technology partners to explore how traffictelligence can transform your operations. Contact us for a detailed demonstration or a customised pilot project.</a:t>
            </a:r>
            <a:endParaRPr lang="en-US" sz="1250" dirty="0"/>
          </a:p>
        </p:txBody>
      </p:sp>
      <p:pic>
        <p:nvPicPr>
          <p:cNvPr id="10" name="Image 0" descr="preencoded.png">
            <a:hlinkClick r:id="rId2" tooltip=""/>
          </p:cNvPr>
          <p:cNvPicPr>
            <a:picLocks noChangeAspect="1"/>
          </p:cNvPicPr>
          <p:nvPr/>
        </p:nvPicPr>
        <p:blipFill>
          <a:blip r:embed="rId1"/>
          <a:stretch>
            <a:fillRect/>
          </a:stretch>
        </p:blipFill>
        <p:spPr>
          <a:xfrm>
            <a:off x="653772" y="5065871"/>
            <a:ext cx="1120616" cy="449461"/>
          </a:xfrm>
          <a:prstGeom prst="rect">
            <a:avLst/>
          </a:prstGeom>
        </p:spPr>
      </p:pic>
      <p:pic>
        <p:nvPicPr>
          <p:cNvPr id="11" name="Image 1" descr="preencoded.png">
            <a:hlinkClick r:id="rId4" tooltip=""/>
          </p:cNvPr>
          <p:cNvPicPr>
            <a:picLocks noChangeAspect="1"/>
          </p:cNvPicPr>
          <p:nvPr/>
        </p:nvPicPr>
        <p:blipFill>
          <a:blip r:embed="rId3"/>
          <a:stretch>
            <a:fillRect/>
          </a:stretch>
        </p:blipFill>
        <p:spPr>
          <a:xfrm>
            <a:off x="1856065" y="5065871"/>
            <a:ext cx="1535787" cy="449461"/>
          </a:xfrm>
          <a:prstGeom prst="rect">
            <a:avLst/>
          </a:prstGeom>
        </p:spPr>
      </p:pic>
      <p:pic>
        <p:nvPicPr>
          <p:cNvPr id="12" name="Image 2" descr="preencoded.png">    </p:cNvPr>
          <p:cNvPicPr>
            <a:picLocks noChangeAspect="1"/>
          </p:cNvPicPr>
          <p:nvPr/>
        </p:nvPicPr>
        <p:blipFill>
          <a:blip r:embed="rId5"/>
          <a:stretch>
            <a:fillRect/>
          </a:stretch>
        </p:blipFill>
        <p:spPr>
          <a:xfrm>
            <a:off x="7522131" y="1899999"/>
            <a:ext cx="6462117" cy="64621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59368"/>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The Urban Pulse: Why Accurate Traffic Data is Crucial for India</a:t>
            </a:r>
            <a:endParaRPr lang="en-US" sz="3900" dirty="0"/>
          </a:p>
        </p:txBody>
      </p:sp>
      <p:sp>
        <p:nvSpPr>
          <p:cNvPr id="3" name="Text 1"/>
          <p:cNvSpPr/>
          <p:nvPr/>
        </p:nvSpPr>
        <p:spPr>
          <a:xfrm>
            <a:off x="793790" y="2375773"/>
            <a:ext cx="7632025" cy="1270159"/>
          </a:xfrm>
          <a:prstGeom prst="rect">
            <a:avLst/>
          </a:prstGeom>
          <a:noFill/>
          <a:ln/>
        </p:spPr>
        <p:txBody>
          <a:bodyPr wrap="squar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India's rapid urbanisation brings immense pressure on its infrastructure. Accurate traffic data is vital for mitigating congestion, optimising public transport, and enhancing road safety. Understanding the ebb and flow of vehicles is no longer a luxury, but a necessity for sustainable city planning and a thriving economy.</a:t>
            </a:r>
            <a:endParaRPr lang="en-US" sz="1550" dirty="0"/>
          </a:p>
        </p:txBody>
      </p:sp>
      <p:sp>
        <p:nvSpPr>
          <p:cNvPr id="4" name="Text 2"/>
          <p:cNvSpPr/>
          <p:nvPr/>
        </p:nvSpPr>
        <p:spPr>
          <a:xfrm>
            <a:off x="793790" y="3824526"/>
            <a:ext cx="7632025"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Congestion Mitigation:</a:t>
            </a:r>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 Reduce travel times and fuel consumption.</a:t>
            </a:r>
            <a:endParaRPr lang="en-US" sz="1550" dirty="0"/>
          </a:p>
        </p:txBody>
      </p:sp>
      <p:sp>
        <p:nvSpPr>
          <p:cNvPr id="5" name="Text 3"/>
          <p:cNvSpPr/>
          <p:nvPr/>
        </p:nvSpPr>
        <p:spPr>
          <a:xfrm>
            <a:off x="793790" y="4211479"/>
            <a:ext cx="7632025"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Infrastructure Planning:</a:t>
            </a:r>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 Design better roads and public transport routes.</a:t>
            </a:r>
            <a:endParaRPr lang="en-US" sz="1550" dirty="0"/>
          </a:p>
        </p:txBody>
      </p:sp>
      <p:sp>
        <p:nvSpPr>
          <p:cNvPr id="6" name="Text 4"/>
          <p:cNvSpPr/>
          <p:nvPr/>
        </p:nvSpPr>
        <p:spPr>
          <a:xfrm>
            <a:off x="793790" y="4598432"/>
            <a:ext cx="7632025"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Economic Efficiency:</a:t>
            </a:r>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 Boost productivity by reducing delays.</a:t>
            </a:r>
            <a:endParaRPr lang="en-US" sz="1550" dirty="0"/>
          </a:p>
        </p:txBody>
      </p:sp>
      <p:sp>
        <p:nvSpPr>
          <p:cNvPr id="7" name="Text 5"/>
          <p:cNvSpPr/>
          <p:nvPr/>
        </p:nvSpPr>
        <p:spPr>
          <a:xfrm>
            <a:off x="793790" y="4985385"/>
            <a:ext cx="7632025"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DAD1E6"/>
                </a:solidFill>
                <a:latin typeface="Fira Sans" pitchFamily="34" charset="0"/>
                <a:ea typeface="Fira Sans" pitchFamily="34" charset="-122"/>
                <a:cs typeface="Fira Sans" pitchFamily="34" charset="-120"/>
              </a:rPr>
              <a:t>Environmental Impact:</a:t>
            </a:r>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 Lower emissions from idling vehicles.</a:t>
            </a:r>
            <a:endParaRPr lang="en-US" sz="1550" dirty="0"/>
          </a:p>
        </p:txBody>
      </p:sp>
      <p:pic>
        <p:nvPicPr>
          <p:cNvPr id="8" name="Image 0" descr="preencoded.png">    </p:cNvPr>
          <p:cNvPicPr>
            <a:picLocks noChangeAspect="1"/>
          </p:cNvPicPr>
          <p:nvPr/>
        </p:nvPicPr>
        <p:blipFill>
          <a:blip r:embed="rId1"/>
          <a:stretch>
            <a:fillRect/>
          </a:stretch>
        </p:blipFill>
        <p:spPr>
          <a:xfrm>
            <a:off x="8917543" y="2420422"/>
            <a:ext cx="4926568" cy="49265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30076"/>
          </a:xfrm>
          <a:prstGeom prst="rect">
            <a:avLst/>
          </a:prstGeom>
        </p:spPr>
      </p:pic>
      <p:sp>
        <p:nvSpPr>
          <p:cNvPr id="3" name="Text 0"/>
          <p:cNvSpPr/>
          <p:nvPr/>
        </p:nvSpPr>
        <p:spPr>
          <a:xfrm>
            <a:off x="673298" y="462915"/>
            <a:ext cx="9626203" cy="1052036"/>
          </a:xfrm>
          <a:prstGeom prst="rect">
            <a:avLst/>
          </a:prstGeom>
          <a:noFill/>
          <a:ln/>
        </p:spPr>
        <p:txBody>
          <a:bodyPr wrap="square" lIns="0" tIns="0" rIns="0" bIns="0" rtlCol="0" anchor="t"/>
          <a:lstStyle/>
          <a:p>
            <a:pPr algn="l" indent="0" marL="0">
              <a:lnSpc>
                <a:spcPts val="4100"/>
              </a:lnSpc>
              <a:buNone/>
            </a:pPr>
            <a:r>
              <a:rPr lang="en-US" sz="3300" b="1" dirty="0">
                <a:solidFill>
                  <a:srgbClr val="F94CAF"/>
                </a:solidFill>
                <a:latin typeface="Inconsolata Bold" pitchFamily="34" charset="0"/>
                <a:ea typeface="Inconsolata Bold" pitchFamily="34" charset="-122"/>
                <a:cs typeface="Inconsolata Bold" pitchFamily="34" charset="-120"/>
              </a:rPr>
              <a:t>Current Roadblocks: Limitations of Traditional Traffic Measurement Methods</a:t>
            </a:r>
            <a:endParaRPr lang="en-US" sz="3300" dirty="0"/>
          </a:p>
        </p:txBody>
      </p:sp>
      <p:pic>
        <p:nvPicPr>
          <p:cNvPr id="4" name="Image 1" descr="preencoded.png">    </p:cNvPr>
          <p:cNvPicPr>
            <a:picLocks noChangeAspect="1"/>
          </p:cNvPicPr>
          <p:nvPr/>
        </p:nvPicPr>
        <p:blipFill>
          <a:blip r:embed="rId2"/>
          <a:stretch>
            <a:fillRect/>
          </a:stretch>
        </p:blipFill>
        <p:spPr>
          <a:xfrm>
            <a:off x="673298" y="1767364"/>
            <a:ext cx="420767" cy="420767"/>
          </a:xfrm>
          <a:prstGeom prst="rect">
            <a:avLst/>
          </a:prstGeom>
        </p:spPr>
      </p:pic>
      <p:sp>
        <p:nvSpPr>
          <p:cNvPr id="5" name="Text 1"/>
          <p:cNvSpPr/>
          <p:nvPr/>
        </p:nvSpPr>
        <p:spPr>
          <a:xfrm>
            <a:off x="1304449" y="1867257"/>
            <a:ext cx="2104311" cy="262890"/>
          </a:xfrm>
          <a:prstGeom prst="rect">
            <a:avLst/>
          </a:prstGeom>
          <a:noFill/>
          <a:ln/>
        </p:spPr>
        <p:txBody>
          <a:bodyPr wrap="none" lIns="0" tIns="0" rIns="0" bIns="0" rtlCol="0" anchor="t"/>
          <a:lstStyle/>
          <a:p>
            <a:pPr algn="l" indent="0" marL="0">
              <a:lnSpc>
                <a:spcPts val="2050"/>
              </a:lnSpc>
              <a:buNone/>
            </a:pPr>
            <a:r>
              <a:rPr lang="en-US" sz="1650" b="1" dirty="0">
                <a:solidFill>
                  <a:srgbClr val="DAD1E6"/>
                </a:solidFill>
                <a:latin typeface="Inconsolata Bold" pitchFamily="34" charset="0"/>
                <a:ea typeface="Inconsolata Bold" pitchFamily="34" charset="-122"/>
                <a:cs typeface="Inconsolata Bold" pitchFamily="34" charset="-120"/>
              </a:rPr>
              <a:t>Manual Counting</a:t>
            </a:r>
            <a:endParaRPr lang="en-US" sz="1650" dirty="0"/>
          </a:p>
        </p:txBody>
      </p:sp>
      <p:sp>
        <p:nvSpPr>
          <p:cNvPr id="6" name="Text 2"/>
          <p:cNvSpPr/>
          <p:nvPr/>
        </p:nvSpPr>
        <p:spPr>
          <a:xfrm>
            <a:off x="1304449" y="2231112"/>
            <a:ext cx="8995053" cy="538639"/>
          </a:xfrm>
          <a:prstGeom prst="rect">
            <a:avLst/>
          </a:prstGeom>
          <a:noFill/>
          <a:ln/>
        </p:spPr>
        <p:txBody>
          <a:bodyPr wrap="square" lIns="0" tIns="0" rIns="0" bIns="0" rtlCol="0" anchor="t"/>
          <a:lstStyle/>
          <a:p>
            <a:pPr algn="l" indent="0" marL="0">
              <a:lnSpc>
                <a:spcPts val="2100"/>
              </a:lnSpc>
              <a:buNone/>
            </a:pPr>
            <a:r>
              <a:rPr lang="en-US" sz="1300" dirty="0">
                <a:solidFill>
                  <a:srgbClr val="DAD1E6"/>
                </a:solidFill>
                <a:latin typeface="Fira Sans" pitchFamily="34" charset="0"/>
                <a:ea typeface="Fira Sans" pitchFamily="34" charset="-122"/>
                <a:cs typeface="Fira Sans" pitchFamily="34" charset="-120"/>
              </a:rPr>
              <a:t>Labour-intensive, prone to human error, and not scalable for large areas or continuous monitoring. Data collection is sporadic and often lacks real-time insights.</a:t>
            </a:r>
            <a:endParaRPr lang="en-US" sz="1300" dirty="0"/>
          </a:p>
        </p:txBody>
      </p:sp>
      <p:pic>
        <p:nvPicPr>
          <p:cNvPr id="7" name="Image 2" descr="preencoded.png">    </p:cNvPr>
          <p:cNvPicPr>
            <a:picLocks noChangeAspect="1"/>
          </p:cNvPicPr>
          <p:nvPr/>
        </p:nvPicPr>
        <p:blipFill>
          <a:blip r:embed="rId3"/>
          <a:stretch>
            <a:fillRect/>
          </a:stretch>
        </p:blipFill>
        <p:spPr>
          <a:xfrm>
            <a:off x="673298" y="3190518"/>
            <a:ext cx="420767" cy="420767"/>
          </a:xfrm>
          <a:prstGeom prst="rect">
            <a:avLst/>
          </a:prstGeom>
        </p:spPr>
      </p:pic>
      <p:sp>
        <p:nvSpPr>
          <p:cNvPr id="8" name="Text 3"/>
          <p:cNvSpPr/>
          <p:nvPr/>
        </p:nvSpPr>
        <p:spPr>
          <a:xfrm>
            <a:off x="1304449" y="3290411"/>
            <a:ext cx="2104311" cy="262890"/>
          </a:xfrm>
          <a:prstGeom prst="rect">
            <a:avLst/>
          </a:prstGeom>
          <a:noFill/>
          <a:ln/>
        </p:spPr>
        <p:txBody>
          <a:bodyPr wrap="none" lIns="0" tIns="0" rIns="0" bIns="0" rtlCol="0" anchor="t"/>
          <a:lstStyle/>
          <a:p>
            <a:pPr algn="l" indent="0" marL="0">
              <a:lnSpc>
                <a:spcPts val="2050"/>
              </a:lnSpc>
              <a:buNone/>
            </a:pPr>
            <a:r>
              <a:rPr lang="en-US" sz="1650" b="1" dirty="0">
                <a:solidFill>
                  <a:srgbClr val="DAD1E6"/>
                </a:solidFill>
                <a:latin typeface="Inconsolata Bold" pitchFamily="34" charset="0"/>
                <a:ea typeface="Inconsolata Bold" pitchFamily="34" charset="-122"/>
                <a:cs typeface="Inconsolata Bold" pitchFamily="34" charset="-120"/>
              </a:rPr>
              <a:t>Loop Detectors</a:t>
            </a:r>
            <a:endParaRPr lang="en-US" sz="1650" dirty="0"/>
          </a:p>
        </p:txBody>
      </p:sp>
      <p:sp>
        <p:nvSpPr>
          <p:cNvPr id="9" name="Text 4"/>
          <p:cNvSpPr/>
          <p:nvPr/>
        </p:nvSpPr>
        <p:spPr>
          <a:xfrm>
            <a:off x="1304449" y="3654266"/>
            <a:ext cx="8995053" cy="538639"/>
          </a:xfrm>
          <a:prstGeom prst="rect">
            <a:avLst/>
          </a:prstGeom>
          <a:noFill/>
          <a:ln/>
        </p:spPr>
        <p:txBody>
          <a:bodyPr wrap="square" lIns="0" tIns="0" rIns="0" bIns="0" rtlCol="0" anchor="t"/>
          <a:lstStyle/>
          <a:p>
            <a:pPr algn="l" indent="0" marL="0">
              <a:lnSpc>
                <a:spcPts val="2100"/>
              </a:lnSpc>
              <a:buNone/>
            </a:pPr>
            <a:r>
              <a:rPr lang="en-US" sz="1300" dirty="0">
                <a:solidFill>
                  <a:srgbClr val="DAD1E6"/>
                </a:solidFill>
                <a:latin typeface="Fira Sans" pitchFamily="34" charset="0"/>
                <a:ea typeface="Fira Sans" pitchFamily="34" charset="-122"/>
                <a:cs typeface="Fira Sans" pitchFamily="34" charset="-120"/>
              </a:rPr>
              <a:t>Expensive to install and maintain, susceptible to damage, and provide limited data points (e.g., presence, speed) rather than comprehensive volume. Requires road disruption for installation.</a:t>
            </a:r>
            <a:endParaRPr lang="en-US" sz="1300" dirty="0"/>
          </a:p>
        </p:txBody>
      </p:sp>
      <p:pic>
        <p:nvPicPr>
          <p:cNvPr id="10" name="Image 3" descr="preencoded.png">    </p:cNvPr>
          <p:cNvPicPr>
            <a:picLocks noChangeAspect="1"/>
          </p:cNvPicPr>
          <p:nvPr/>
        </p:nvPicPr>
        <p:blipFill>
          <a:blip r:embed="rId4"/>
          <a:stretch>
            <a:fillRect/>
          </a:stretch>
        </p:blipFill>
        <p:spPr>
          <a:xfrm>
            <a:off x="673298" y="4613672"/>
            <a:ext cx="420767" cy="420767"/>
          </a:xfrm>
          <a:prstGeom prst="rect">
            <a:avLst/>
          </a:prstGeom>
        </p:spPr>
      </p:pic>
      <p:sp>
        <p:nvSpPr>
          <p:cNvPr id="11" name="Text 5"/>
          <p:cNvSpPr/>
          <p:nvPr/>
        </p:nvSpPr>
        <p:spPr>
          <a:xfrm>
            <a:off x="1304449" y="4713565"/>
            <a:ext cx="2104311" cy="262890"/>
          </a:xfrm>
          <a:prstGeom prst="rect">
            <a:avLst/>
          </a:prstGeom>
          <a:noFill/>
          <a:ln/>
        </p:spPr>
        <p:txBody>
          <a:bodyPr wrap="none" lIns="0" tIns="0" rIns="0" bIns="0" rtlCol="0" anchor="t"/>
          <a:lstStyle/>
          <a:p>
            <a:pPr algn="l" indent="0" marL="0">
              <a:lnSpc>
                <a:spcPts val="2050"/>
              </a:lnSpc>
              <a:buNone/>
            </a:pPr>
            <a:r>
              <a:rPr lang="en-US" sz="1650" b="1" dirty="0">
                <a:solidFill>
                  <a:srgbClr val="DAD1E6"/>
                </a:solidFill>
                <a:latin typeface="Inconsolata Bold" pitchFamily="34" charset="0"/>
                <a:ea typeface="Inconsolata Bold" pitchFamily="34" charset="-122"/>
                <a:cs typeface="Inconsolata Bold" pitchFamily="34" charset="-120"/>
              </a:rPr>
              <a:t>Pneumatic Tubes</a:t>
            </a:r>
            <a:endParaRPr lang="en-US" sz="1650" dirty="0"/>
          </a:p>
        </p:txBody>
      </p:sp>
      <p:sp>
        <p:nvSpPr>
          <p:cNvPr id="12" name="Text 6"/>
          <p:cNvSpPr/>
          <p:nvPr/>
        </p:nvSpPr>
        <p:spPr>
          <a:xfrm>
            <a:off x="1304449" y="5077420"/>
            <a:ext cx="8995053" cy="538639"/>
          </a:xfrm>
          <a:prstGeom prst="rect">
            <a:avLst/>
          </a:prstGeom>
          <a:noFill/>
          <a:ln/>
        </p:spPr>
        <p:txBody>
          <a:bodyPr wrap="square" lIns="0" tIns="0" rIns="0" bIns="0" rtlCol="0" anchor="t"/>
          <a:lstStyle/>
          <a:p>
            <a:pPr algn="l" indent="0" marL="0">
              <a:lnSpc>
                <a:spcPts val="2100"/>
              </a:lnSpc>
              <a:buNone/>
            </a:pPr>
            <a:r>
              <a:rPr lang="en-US" sz="1300" dirty="0">
                <a:solidFill>
                  <a:srgbClr val="DAD1E6"/>
                </a:solidFill>
                <a:latin typeface="Fira Sans" pitchFamily="34" charset="0"/>
                <a:ea typeface="Fira Sans" pitchFamily="34" charset="-122"/>
                <a:cs typeface="Fira Sans" pitchFamily="34" charset="-120"/>
              </a:rPr>
              <a:t>Temporary solutions, easily damaged, and less accurate in high-density traffic. Their deployment is inconvenient and often requires frequent calibration.</a:t>
            </a:r>
            <a:endParaRPr lang="en-US" sz="1300" dirty="0"/>
          </a:p>
        </p:txBody>
      </p:sp>
      <p:pic>
        <p:nvPicPr>
          <p:cNvPr id="13" name="Image 4" descr="preencoded.png">    </p:cNvPr>
          <p:cNvPicPr>
            <a:picLocks noChangeAspect="1"/>
          </p:cNvPicPr>
          <p:nvPr/>
        </p:nvPicPr>
        <p:blipFill>
          <a:blip r:embed="rId5"/>
          <a:stretch>
            <a:fillRect/>
          </a:stretch>
        </p:blipFill>
        <p:spPr>
          <a:xfrm>
            <a:off x="673298" y="6036826"/>
            <a:ext cx="420767" cy="420767"/>
          </a:xfrm>
          <a:prstGeom prst="rect">
            <a:avLst/>
          </a:prstGeom>
        </p:spPr>
      </p:pic>
      <p:sp>
        <p:nvSpPr>
          <p:cNvPr id="14" name="Text 7"/>
          <p:cNvSpPr/>
          <p:nvPr/>
        </p:nvSpPr>
        <p:spPr>
          <a:xfrm>
            <a:off x="1304449" y="6136719"/>
            <a:ext cx="2104311" cy="262890"/>
          </a:xfrm>
          <a:prstGeom prst="rect">
            <a:avLst/>
          </a:prstGeom>
          <a:noFill/>
          <a:ln/>
        </p:spPr>
        <p:txBody>
          <a:bodyPr wrap="none" lIns="0" tIns="0" rIns="0" bIns="0" rtlCol="0" anchor="t"/>
          <a:lstStyle/>
          <a:p>
            <a:pPr algn="l" indent="0" marL="0">
              <a:lnSpc>
                <a:spcPts val="2050"/>
              </a:lnSpc>
              <a:buNone/>
            </a:pPr>
            <a:r>
              <a:rPr lang="en-US" sz="1650" b="1" dirty="0">
                <a:solidFill>
                  <a:srgbClr val="DAD1E6"/>
                </a:solidFill>
                <a:latin typeface="Inconsolata Bold" pitchFamily="34" charset="0"/>
                <a:ea typeface="Inconsolata Bold" pitchFamily="34" charset="-122"/>
                <a:cs typeface="Inconsolata Bold" pitchFamily="34" charset="-120"/>
              </a:rPr>
              <a:t>GPS Tracking</a:t>
            </a:r>
            <a:endParaRPr lang="en-US" sz="1650" dirty="0"/>
          </a:p>
        </p:txBody>
      </p:sp>
      <p:sp>
        <p:nvSpPr>
          <p:cNvPr id="15" name="Text 8"/>
          <p:cNvSpPr/>
          <p:nvPr/>
        </p:nvSpPr>
        <p:spPr>
          <a:xfrm>
            <a:off x="1304449" y="6500574"/>
            <a:ext cx="8995053" cy="538639"/>
          </a:xfrm>
          <a:prstGeom prst="rect">
            <a:avLst/>
          </a:prstGeom>
          <a:noFill/>
          <a:ln/>
        </p:spPr>
        <p:txBody>
          <a:bodyPr wrap="square" lIns="0" tIns="0" rIns="0" bIns="0" rtlCol="0" anchor="t"/>
          <a:lstStyle/>
          <a:p>
            <a:pPr algn="l" indent="0" marL="0">
              <a:lnSpc>
                <a:spcPts val="2100"/>
              </a:lnSpc>
              <a:buNone/>
            </a:pPr>
            <a:r>
              <a:rPr lang="en-US" sz="1300" dirty="0">
                <a:solidFill>
                  <a:srgbClr val="DAD1E6"/>
                </a:solidFill>
                <a:latin typeface="Fira Sans" pitchFamily="34" charset="0"/>
                <a:ea typeface="Fira Sans" pitchFamily="34" charset="-122"/>
                <a:cs typeface="Fira Sans" pitchFamily="34" charset="-120"/>
              </a:rPr>
              <a:t>Relies on individual device usage, which isn't always representative of overall traffic. Privacy concerns and data availability can be significant limitations.</a:t>
            </a:r>
            <a:endParaRPr lang="en-US" sz="1300" dirty="0"/>
          </a:p>
        </p:txBody>
      </p:sp>
      <p:sp>
        <p:nvSpPr>
          <p:cNvPr id="16" name="Text 9"/>
          <p:cNvSpPr/>
          <p:nvPr/>
        </p:nvSpPr>
        <p:spPr>
          <a:xfrm>
            <a:off x="673298" y="7228523"/>
            <a:ext cx="9626203" cy="538639"/>
          </a:xfrm>
          <a:prstGeom prst="rect">
            <a:avLst/>
          </a:prstGeom>
          <a:noFill/>
          <a:ln/>
        </p:spPr>
        <p:txBody>
          <a:bodyPr wrap="square" lIns="0" tIns="0" rIns="0" bIns="0" rtlCol="0" anchor="t"/>
          <a:lstStyle/>
          <a:p>
            <a:pPr algn="l" indent="0" marL="0">
              <a:lnSpc>
                <a:spcPts val="2100"/>
              </a:lnSpc>
              <a:buNone/>
            </a:pPr>
            <a:r>
              <a:rPr lang="en-US" sz="1300" dirty="0">
                <a:solidFill>
                  <a:srgbClr val="DAD1E6"/>
                </a:solidFill>
                <a:latin typeface="Fira Sans" pitchFamily="34" charset="0"/>
                <a:ea typeface="Fira Sans" pitchFamily="34" charset="-122"/>
                <a:cs typeface="Fira Sans" pitchFamily="34" charset="-120"/>
              </a:rPr>
              <a:t>Traditional methods often fall short in providing the granularity, real-time insights, and scalability needed for modern urban challenges. They offer a snapshot, not a continuous, predictive view.</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2713" y="517446"/>
            <a:ext cx="13124974" cy="1176337"/>
          </a:xfrm>
          <a:prstGeom prst="rect">
            <a:avLst/>
          </a:prstGeom>
          <a:noFill/>
          <a:ln/>
        </p:spPr>
        <p:txBody>
          <a:bodyPr wrap="square" lIns="0" tIns="0" rIns="0" bIns="0" rtlCol="0" anchor="t"/>
          <a:lstStyle/>
          <a:p>
            <a:pPr algn="l" indent="0" marL="0">
              <a:lnSpc>
                <a:spcPts val="4600"/>
              </a:lnSpc>
              <a:buNone/>
            </a:pPr>
            <a:r>
              <a:rPr lang="en-US" sz="3700" b="1" dirty="0">
                <a:solidFill>
                  <a:srgbClr val="F94CAF"/>
                </a:solidFill>
                <a:latin typeface="Inconsolata Bold" pitchFamily="34" charset="0"/>
                <a:ea typeface="Inconsolata Bold" pitchFamily="34" charset="-122"/>
                <a:cs typeface="Inconsolata Bold" pitchFamily="34" charset="-120"/>
              </a:rPr>
              <a:t>Introducing traffictelligence: Our Machine Learning-Powered Solution</a:t>
            </a:r>
            <a:endParaRPr lang="en-US" sz="3700" dirty="0"/>
          </a:p>
        </p:txBody>
      </p:sp>
      <p:sp>
        <p:nvSpPr>
          <p:cNvPr id="3" name="Text 1"/>
          <p:cNvSpPr/>
          <p:nvPr/>
        </p:nvSpPr>
        <p:spPr>
          <a:xfrm>
            <a:off x="752713" y="2145268"/>
            <a:ext cx="7012067" cy="1505545"/>
          </a:xfrm>
          <a:prstGeom prst="rect">
            <a:avLst/>
          </a:prstGeom>
          <a:noFill/>
          <a:ln/>
        </p:spPr>
        <p:txBody>
          <a:bodyPr wrap="square" lIns="0" tIns="0" rIns="0" bIns="0" rtlCol="0" anchor="t"/>
          <a:lstStyle/>
          <a:p>
            <a:pPr algn="l" indent="0" marL="0">
              <a:lnSpc>
                <a:spcPts val="2350"/>
              </a:lnSpc>
              <a:buNone/>
            </a:pPr>
            <a:r>
              <a:rPr lang="en-US" sz="1450" dirty="0">
                <a:solidFill>
                  <a:srgbClr val="DAD1E6"/>
                </a:solidFill>
                <a:latin typeface="Fira Sans" pitchFamily="34" charset="0"/>
                <a:ea typeface="Fira Sans" pitchFamily="34" charset="-122"/>
                <a:cs typeface="Fira Sans" pitchFamily="34" charset="-120"/>
              </a:rPr>
              <a:t>traffictelligence leverages state-of-the-art machine learning algorithms to overcome the limitations of conventional traffic monitoring. By processing diverse data inputs, we provide highly accurate and real-time traffic volume estimations. Our solution offers predictive capabilities, enabling proactive decision-making for urban planners and logistics companies.</a:t>
            </a:r>
            <a:endParaRPr lang="en-US" sz="1450" dirty="0"/>
          </a:p>
        </p:txBody>
      </p:sp>
      <p:sp>
        <p:nvSpPr>
          <p:cNvPr id="4" name="Text 2"/>
          <p:cNvSpPr/>
          <p:nvPr/>
        </p:nvSpPr>
        <p:spPr>
          <a:xfrm>
            <a:off x="752713" y="3820120"/>
            <a:ext cx="7012067" cy="301109"/>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DAD1E6"/>
                </a:solidFill>
                <a:latin typeface="Fira Sans" pitchFamily="34" charset="0"/>
                <a:ea typeface="Fira Sans" pitchFamily="34" charset="-122"/>
                <a:cs typeface="Fira Sans" pitchFamily="34" charset="-120"/>
              </a:rPr>
              <a:t>Accuracy:</a:t>
            </a:r>
            <a:pPr algn="l" indent="0" marL="0">
              <a:lnSpc>
                <a:spcPts val="2350"/>
              </a:lnSpc>
              <a:buNone/>
            </a:pPr>
            <a:r>
              <a:rPr lang="en-US" sz="1450" dirty="0">
                <a:solidFill>
                  <a:srgbClr val="DAD1E6"/>
                </a:solidFill>
                <a:latin typeface="Fira Sans" pitchFamily="34" charset="0"/>
                <a:ea typeface="Fira Sans" pitchFamily="34" charset="-122"/>
                <a:cs typeface="Fira Sans" pitchFamily="34" charset="-120"/>
              </a:rPr>
              <a:t> Superior precision in traffic volume estimation.</a:t>
            </a:r>
            <a:endParaRPr lang="en-US" sz="1450" dirty="0"/>
          </a:p>
        </p:txBody>
      </p:sp>
      <p:sp>
        <p:nvSpPr>
          <p:cNvPr id="5" name="Text 3"/>
          <p:cNvSpPr/>
          <p:nvPr/>
        </p:nvSpPr>
        <p:spPr>
          <a:xfrm>
            <a:off x="752713" y="4187071"/>
            <a:ext cx="7012067" cy="301109"/>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DAD1E6"/>
                </a:solidFill>
                <a:latin typeface="Fira Sans" pitchFamily="34" charset="0"/>
                <a:ea typeface="Fira Sans" pitchFamily="34" charset="-122"/>
                <a:cs typeface="Fira Sans" pitchFamily="34" charset="-120"/>
              </a:rPr>
              <a:t>Real-time Insights:</a:t>
            </a:r>
            <a:pPr algn="l" indent="0" marL="0">
              <a:lnSpc>
                <a:spcPts val="2350"/>
              </a:lnSpc>
              <a:buNone/>
            </a:pPr>
            <a:r>
              <a:rPr lang="en-US" sz="1450" dirty="0">
                <a:solidFill>
                  <a:srgbClr val="DAD1E6"/>
                </a:solidFill>
                <a:latin typeface="Fira Sans" pitchFamily="34" charset="0"/>
                <a:ea typeface="Fira Sans" pitchFamily="34" charset="-122"/>
                <a:cs typeface="Fira Sans" pitchFamily="34" charset="-120"/>
              </a:rPr>
              <a:t> Instant access to current traffic conditions.</a:t>
            </a:r>
            <a:endParaRPr lang="en-US" sz="1450" dirty="0"/>
          </a:p>
        </p:txBody>
      </p:sp>
      <p:sp>
        <p:nvSpPr>
          <p:cNvPr id="6" name="Text 4"/>
          <p:cNvSpPr/>
          <p:nvPr/>
        </p:nvSpPr>
        <p:spPr>
          <a:xfrm>
            <a:off x="752713" y="4554022"/>
            <a:ext cx="7012067" cy="301109"/>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DAD1E6"/>
                </a:solidFill>
                <a:latin typeface="Fira Sans" pitchFamily="34" charset="0"/>
                <a:ea typeface="Fira Sans" pitchFamily="34" charset="-122"/>
                <a:cs typeface="Fira Sans" pitchFamily="34" charset="-120"/>
              </a:rPr>
              <a:t>Predictive Power:</a:t>
            </a:r>
            <a:pPr algn="l" indent="0" marL="0">
              <a:lnSpc>
                <a:spcPts val="2350"/>
              </a:lnSpc>
              <a:buNone/>
            </a:pPr>
            <a:r>
              <a:rPr lang="en-US" sz="1450" dirty="0">
                <a:solidFill>
                  <a:srgbClr val="DAD1E6"/>
                </a:solidFill>
                <a:latin typeface="Fira Sans" pitchFamily="34" charset="0"/>
                <a:ea typeface="Fira Sans" pitchFamily="34" charset="-122"/>
                <a:cs typeface="Fira Sans" pitchFamily="34" charset="-120"/>
              </a:rPr>
              <a:t> Forecast future traffic patterns.</a:t>
            </a:r>
            <a:endParaRPr lang="en-US" sz="1450" dirty="0"/>
          </a:p>
        </p:txBody>
      </p:sp>
      <p:sp>
        <p:nvSpPr>
          <p:cNvPr id="7" name="Text 5"/>
          <p:cNvSpPr/>
          <p:nvPr/>
        </p:nvSpPr>
        <p:spPr>
          <a:xfrm>
            <a:off x="752713" y="4920972"/>
            <a:ext cx="7012067" cy="301109"/>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DAD1E6"/>
                </a:solidFill>
                <a:latin typeface="Fira Sans" pitchFamily="34" charset="0"/>
                <a:ea typeface="Fira Sans" pitchFamily="34" charset="-122"/>
                <a:cs typeface="Fira Sans" pitchFamily="34" charset="-120"/>
              </a:rPr>
              <a:t>Scalability:</a:t>
            </a:r>
            <a:pPr algn="l" indent="0" marL="0">
              <a:lnSpc>
                <a:spcPts val="2350"/>
              </a:lnSpc>
              <a:buNone/>
            </a:pPr>
            <a:r>
              <a:rPr lang="en-US" sz="1450" dirty="0">
                <a:solidFill>
                  <a:srgbClr val="DAD1E6"/>
                </a:solidFill>
                <a:latin typeface="Fira Sans" pitchFamily="34" charset="0"/>
                <a:ea typeface="Fira Sans" pitchFamily="34" charset="-122"/>
                <a:cs typeface="Fira Sans" pitchFamily="34" charset="-120"/>
              </a:rPr>
              <a:t> Adaptable to any urban scale or network size.</a:t>
            </a:r>
            <a:endParaRPr lang="en-US" sz="1450" dirty="0"/>
          </a:p>
        </p:txBody>
      </p:sp>
      <p:pic>
        <p:nvPicPr>
          <p:cNvPr id="8" name="Image 0" descr="preencoded.png">    </p:cNvPr>
          <p:cNvPicPr>
            <a:picLocks noChangeAspect="1"/>
          </p:cNvPicPr>
          <p:nvPr/>
        </p:nvPicPr>
        <p:blipFill>
          <a:blip r:embed="rId1"/>
          <a:stretch>
            <a:fillRect/>
          </a:stretch>
        </p:blipFill>
        <p:spPr>
          <a:xfrm>
            <a:off x="8231505" y="2187654"/>
            <a:ext cx="5653683" cy="56536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584597"/>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Data Alchemy: Sources and Pre-processing for Intelligent Insights</a:t>
            </a:r>
            <a:endParaRPr lang="en-US" sz="3900" dirty="0"/>
          </a:p>
        </p:txBody>
      </p:sp>
      <p:sp>
        <p:nvSpPr>
          <p:cNvPr id="3" name="Text 1"/>
          <p:cNvSpPr/>
          <p:nvPr/>
        </p:nvSpPr>
        <p:spPr>
          <a:xfrm>
            <a:off x="2254091" y="2597468"/>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Vehicle Sensors</a:t>
            </a:r>
            <a:endParaRPr lang="en-US" sz="1950" dirty="0"/>
          </a:p>
        </p:txBody>
      </p:sp>
      <p:sp>
        <p:nvSpPr>
          <p:cNvPr id="4" name="Text 2"/>
          <p:cNvSpPr/>
          <p:nvPr/>
        </p:nvSpPr>
        <p:spPr>
          <a:xfrm>
            <a:off x="793790" y="3026688"/>
            <a:ext cx="3941207" cy="952619"/>
          </a:xfrm>
          <a:prstGeom prst="rect">
            <a:avLst/>
          </a:prstGeom>
          <a:noFill/>
          <a:ln/>
        </p:spPr>
        <p:txBody>
          <a:bodyPr wrap="square" lIns="0" tIns="0" rIns="0" bIns="0" rtlCol="0" anchor="t"/>
          <a:lstStyle/>
          <a:p>
            <a:pPr algn="r" indent="0" marL="0">
              <a:lnSpc>
                <a:spcPts val="2500"/>
              </a:lnSpc>
              <a:buNone/>
            </a:pPr>
            <a:r>
              <a:rPr lang="en-US" sz="1550" dirty="0">
                <a:solidFill>
                  <a:srgbClr val="DAD1E6"/>
                </a:solidFill>
                <a:latin typeface="Fira Sans" pitchFamily="34" charset="0"/>
                <a:ea typeface="Fira Sans" pitchFamily="34" charset="-122"/>
                <a:cs typeface="Fira Sans" pitchFamily="34" charset="-120"/>
              </a:rPr>
              <a:t>Anonymised data from in-car sensors and aggregated GPS logs provide movement patterns.</a:t>
            </a:r>
            <a:endParaRPr lang="en-US" sz="1550" dirty="0"/>
          </a:p>
        </p:txBody>
      </p:sp>
      <p:pic>
        <p:nvPicPr>
          <p:cNvPr id="5" name="Image 0" descr="preencoded.png">    </p:cNvPr>
          <p:cNvPicPr>
            <a:picLocks noChangeAspect="1"/>
          </p:cNvPicPr>
          <p:nvPr/>
        </p:nvPicPr>
        <p:blipFill>
          <a:blip r:embed="rId1"/>
          <a:stretch>
            <a:fillRect/>
          </a:stretch>
        </p:blipFill>
        <p:spPr>
          <a:xfrm>
            <a:off x="5032653" y="2221587"/>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036766" y="3188672"/>
            <a:ext cx="296942" cy="371118"/>
          </a:xfrm>
          <a:prstGeom prst="rect">
            <a:avLst/>
          </a:prstGeom>
        </p:spPr>
      </p:pic>
      <p:sp>
        <p:nvSpPr>
          <p:cNvPr id="7" name="Text 3"/>
          <p:cNvSpPr/>
          <p:nvPr/>
        </p:nvSpPr>
        <p:spPr>
          <a:xfrm>
            <a:off x="9895284" y="275617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CCTV Feeds</a:t>
            </a:r>
            <a:endParaRPr lang="en-US" sz="1950" dirty="0"/>
          </a:p>
        </p:txBody>
      </p:sp>
      <p:sp>
        <p:nvSpPr>
          <p:cNvPr id="8" name="Text 4"/>
          <p:cNvSpPr/>
          <p:nvPr/>
        </p:nvSpPr>
        <p:spPr>
          <a:xfrm>
            <a:off x="9895284" y="3185398"/>
            <a:ext cx="3941326" cy="635079"/>
          </a:xfrm>
          <a:prstGeom prst="rect">
            <a:avLst/>
          </a:prstGeom>
          <a:noFill/>
          <a:ln/>
        </p:spPr>
        <p:txBody>
          <a:bodyPr wrap="squar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Analysed for vehicle detection and counting using advanced computer vision.</a:t>
            </a:r>
            <a:endParaRPr lang="en-US" sz="1550" dirty="0"/>
          </a:p>
        </p:txBody>
      </p:sp>
      <p:pic>
        <p:nvPicPr>
          <p:cNvPr id="9" name="Image 2" descr="preencoded.png">    </p:cNvPr>
          <p:cNvPicPr>
            <a:picLocks noChangeAspect="1"/>
          </p:cNvPicPr>
          <p:nvPr/>
        </p:nvPicPr>
        <p:blipFill>
          <a:blip r:embed="rId3"/>
          <a:stretch>
            <a:fillRect/>
          </a:stretch>
        </p:blipFill>
        <p:spPr>
          <a:xfrm>
            <a:off x="5032653" y="2221587"/>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8296335" y="3188672"/>
            <a:ext cx="296942" cy="371118"/>
          </a:xfrm>
          <a:prstGeom prst="rect">
            <a:avLst/>
          </a:prstGeom>
        </p:spPr>
      </p:pic>
      <p:sp>
        <p:nvSpPr>
          <p:cNvPr id="11" name="Text 5"/>
          <p:cNvSpPr/>
          <p:nvPr/>
        </p:nvSpPr>
        <p:spPr>
          <a:xfrm>
            <a:off x="9895284" y="518755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Weather Data</a:t>
            </a:r>
            <a:endParaRPr lang="en-US" sz="1950" dirty="0"/>
          </a:p>
        </p:txBody>
      </p:sp>
      <p:sp>
        <p:nvSpPr>
          <p:cNvPr id="12" name="Text 6"/>
          <p:cNvSpPr/>
          <p:nvPr/>
        </p:nvSpPr>
        <p:spPr>
          <a:xfrm>
            <a:off x="9895284" y="5616773"/>
            <a:ext cx="3941326" cy="635079"/>
          </a:xfrm>
          <a:prstGeom prst="rect">
            <a:avLst/>
          </a:prstGeom>
          <a:noFill/>
          <a:ln/>
        </p:spPr>
        <p:txBody>
          <a:bodyPr wrap="squar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Incorporated to account for its significant impact on traffic flow and driver behaviour.</a:t>
            </a:r>
            <a:endParaRPr lang="en-US" sz="1550" dirty="0"/>
          </a:p>
        </p:txBody>
      </p:sp>
      <p:pic>
        <p:nvPicPr>
          <p:cNvPr id="13" name="Image 4" descr="preencoded.png">    </p:cNvPr>
          <p:cNvPicPr>
            <a:picLocks noChangeAspect="1"/>
          </p:cNvPicPr>
          <p:nvPr/>
        </p:nvPicPr>
        <p:blipFill>
          <a:blip r:embed="rId5"/>
          <a:stretch>
            <a:fillRect/>
          </a:stretch>
        </p:blipFill>
        <p:spPr>
          <a:xfrm>
            <a:off x="5032653" y="2221587"/>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296335" y="5448240"/>
            <a:ext cx="296942" cy="371118"/>
          </a:xfrm>
          <a:prstGeom prst="rect">
            <a:avLst/>
          </a:prstGeom>
        </p:spPr>
      </p:pic>
      <p:sp>
        <p:nvSpPr>
          <p:cNvPr id="15" name="Text 7"/>
          <p:cNvSpPr/>
          <p:nvPr/>
        </p:nvSpPr>
        <p:spPr>
          <a:xfrm>
            <a:off x="2254091" y="5028724"/>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DAD1E6"/>
                </a:solidFill>
                <a:latin typeface="Inconsolata Bold" pitchFamily="34" charset="0"/>
                <a:ea typeface="Inconsolata Bold" pitchFamily="34" charset="-122"/>
                <a:cs typeface="Inconsolata Bold" pitchFamily="34" charset="-120"/>
              </a:rPr>
              <a:t>Historical Data</a:t>
            </a:r>
            <a:endParaRPr lang="en-US" sz="1950" dirty="0"/>
          </a:p>
        </p:txBody>
      </p:sp>
      <p:sp>
        <p:nvSpPr>
          <p:cNvPr id="16" name="Text 8"/>
          <p:cNvSpPr/>
          <p:nvPr/>
        </p:nvSpPr>
        <p:spPr>
          <a:xfrm>
            <a:off x="793790" y="5457944"/>
            <a:ext cx="3941207" cy="952619"/>
          </a:xfrm>
          <a:prstGeom prst="rect">
            <a:avLst/>
          </a:prstGeom>
          <a:noFill/>
          <a:ln/>
        </p:spPr>
        <p:txBody>
          <a:bodyPr wrap="square" lIns="0" tIns="0" rIns="0" bIns="0" rtlCol="0" anchor="t"/>
          <a:lstStyle/>
          <a:p>
            <a:pPr algn="r" indent="0" marL="0">
              <a:lnSpc>
                <a:spcPts val="2500"/>
              </a:lnSpc>
              <a:buNone/>
            </a:pPr>
            <a:r>
              <a:rPr lang="en-US" sz="1550" dirty="0">
                <a:solidFill>
                  <a:srgbClr val="DAD1E6"/>
                </a:solidFill>
                <a:latin typeface="Fira Sans" pitchFamily="34" charset="0"/>
                <a:ea typeface="Fira Sans" pitchFamily="34" charset="-122"/>
                <a:cs typeface="Fira Sans" pitchFamily="34" charset="-120"/>
              </a:rPr>
              <a:t>Past traffic patterns, event schedules, and public holiday information for contextual analysis.</a:t>
            </a:r>
            <a:endParaRPr lang="en-US" sz="1550" dirty="0"/>
          </a:p>
        </p:txBody>
      </p:sp>
      <p:pic>
        <p:nvPicPr>
          <p:cNvPr id="17" name="Image 6" descr="preencoded.png">    </p:cNvPr>
          <p:cNvPicPr>
            <a:picLocks noChangeAspect="1"/>
          </p:cNvPicPr>
          <p:nvPr/>
        </p:nvPicPr>
        <p:blipFill>
          <a:blip r:embed="rId7"/>
          <a:stretch>
            <a:fillRect/>
          </a:stretch>
        </p:blipFill>
        <p:spPr>
          <a:xfrm>
            <a:off x="5032653" y="2221587"/>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6036766" y="5448240"/>
            <a:ext cx="296942" cy="371118"/>
          </a:xfrm>
          <a:prstGeom prst="rect">
            <a:avLst/>
          </a:prstGeom>
        </p:spPr>
      </p:pic>
      <p:sp>
        <p:nvSpPr>
          <p:cNvPr id="19" name="Text 9"/>
          <p:cNvSpPr/>
          <p:nvPr/>
        </p:nvSpPr>
        <p:spPr>
          <a:xfrm>
            <a:off x="793790" y="700980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Our rigorous pre-processing pipeline cleans, normalises, and integrates these diverse datasets. This ensures data quality and prepares it for optimal machine learning model training, transforming raw information into actionable intelligence.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68404" y="390763"/>
            <a:ext cx="12075676" cy="444103"/>
          </a:xfrm>
          <a:prstGeom prst="rect">
            <a:avLst/>
          </a:prstGeom>
          <a:noFill/>
          <a:ln/>
        </p:spPr>
        <p:txBody>
          <a:bodyPr wrap="none" lIns="0" tIns="0" rIns="0" bIns="0" rtlCol="0" anchor="t"/>
          <a:lstStyle/>
          <a:p>
            <a:pPr algn="l" indent="0" marL="0">
              <a:lnSpc>
                <a:spcPts val="3450"/>
              </a:lnSpc>
              <a:buNone/>
            </a:pPr>
            <a:r>
              <a:rPr lang="en-US" sz="2750" b="1" dirty="0">
                <a:solidFill>
                  <a:srgbClr val="F94CAF"/>
                </a:solidFill>
                <a:latin typeface="Inconsolata Bold" pitchFamily="34" charset="0"/>
                <a:ea typeface="Inconsolata Bold" pitchFamily="34" charset="-122"/>
                <a:cs typeface="Inconsolata Bold" pitchFamily="34" charset="-120"/>
              </a:rPr>
              <a:t>The Algorithmic Engine: Deep Learning Models for Predictive Accuracy</a:t>
            </a:r>
            <a:endParaRPr lang="en-US" sz="2750" dirty="0"/>
          </a:p>
        </p:txBody>
      </p:sp>
      <p:sp>
        <p:nvSpPr>
          <p:cNvPr id="3" name="Text 1"/>
          <p:cNvSpPr/>
          <p:nvPr/>
        </p:nvSpPr>
        <p:spPr>
          <a:xfrm>
            <a:off x="568404" y="1175861"/>
            <a:ext cx="6573441" cy="909637"/>
          </a:xfrm>
          <a:prstGeom prst="rect">
            <a:avLst/>
          </a:prstGeom>
          <a:noFill/>
          <a:ln/>
        </p:spPr>
        <p:txBody>
          <a:bodyPr wrap="square" lIns="0" tIns="0" rIns="0" bIns="0" rtlCol="0" anchor="t"/>
          <a:lstStyle/>
          <a:p>
            <a:pPr algn="l" indent="0" marL="0">
              <a:lnSpc>
                <a:spcPts val="1750"/>
              </a:lnSpc>
              <a:buNone/>
            </a:pPr>
            <a:r>
              <a:rPr lang="en-US" sz="1100" dirty="0">
                <a:solidFill>
                  <a:srgbClr val="DAD1E6"/>
                </a:solidFill>
                <a:latin typeface="Fira Sans" pitchFamily="34" charset="0"/>
                <a:ea typeface="Fira Sans" pitchFamily="34" charset="-122"/>
                <a:cs typeface="Fira Sans" pitchFamily="34" charset="-120"/>
              </a:rPr>
              <a:t>At the core of traffictelligence are sophisticated deep learning models, specifically tailored for time-series forecasting and pattern recognition in complex traffic data. We utilise a blend of Convolutional Neural Networks (CNNs) for spatial feature extraction and Recurrent Neural Networks (RNNs), particularly Long Short-Term Memory (LSTM) networks, for temporal dependencies.</a:t>
            </a:r>
            <a:endParaRPr lang="en-US" sz="1100" dirty="0"/>
          </a:p>
        </p:txBody>
      </p:sp>
      <p:sp>
        <p:nvSpPr>
          <p:cNvPr id="4" name="Text 2"/>
          <p:cNvSpPr/>
          <p:nvPr/>
        </p:nvSpPr>
        <p:spPr>
          <a:xfrm>
            <a:off x="568404" y="2213372"/>
            <a:ext cx="6573441" cy="454819"/>
          </a:xfrm>
          <a:prstGeom prst="rect">
            <a:avLst/>
          </a:prstGeom>
          <a:noFill/>
          <a:ln/>
        </p:spPr>
        <p:txBody>
          <a:bodyPr wrap="square" lIns="0" tIns="0" rIns="0" bIns="0" rtlCol="0" anchor="t"/>
          <a:lstStyle/>
          <a:p>
            <a:pPr algn="l" indent="0" marL="0">
              <a:lnSpc>
                <a:spcPts val="1750"/>
              </a:lnSpc>
              <a:buNone/>
            </a:pPr>
            <a:r>
              <a:rPr lang="en-US" sz="1100" dirty="0">
                <a:solidFill>
                  <a:srgbClr val="DAD1E6"/>
                </a:solidFill>
                <a:latin typeface="Fira Sans" pitchFamily="34" charset="0"/>
                <a:ea typeface="Fira Sans" pitchFamily="34" charset="-122"/>
                <a:cs typeface="Fira Sans" pitchFamily="34" charset="-120"/>
              </a:rPr>
              <a:t>This hybrid approach allows us to capture intricate relationships within traffic flow, leading to highly accurate predictions of future traffic volumes, even during peak hours or unexpected events.</a:t>
            </a:r>
            <a:endParaRPr lang="en-US" sz="1100" dirty="0"/>
          </a:p>
        </p:txBody>
      </p:sp>
      <p:pic>
        <p:nvPicPr>
          <p:cNvPr id="5" name="Image 0" descr="preencoded.png">    </p:cNvPr>
          <p:cNvPicPr>
            <a:picLocks noChangeAspect="1"/>
          </p:cNvPicPr>
          <p:nvPr/>
        </p:nvPicPr>
        <p:blipFill>
          <a:blip r:embed="rId1"/>
          <a:stretch>
            <a:fillRect/>
          </a:stretch>
        </p:blipFill>
        <p:spPr>
          <a:xfrm>
            <a:off x="7496175" y="1207770"/>
            <a:ext cx="6573441" cy="6573441"/>
          </a:xfrm>
          <a:prstGeom prst="rect">
            <a:avLst/>
          </a:prstGeom>
        </p:spPr>
      </p:pic>
      <p:sp>
        <p:nvSpPr>
          <p:cNvPr id="6" name="Text 3"/>
          <p:cNvSpPr/>
          <p:nvPr/>
        </p:nvSpPr>
        <p:spPr>
          <a:xfrm>
            <a:off x="781526" y="8260556"/>
            <a:ext cx="13280469" cy="227409"/>
          </a:xfrm>
          <a:prstGeom prst="rect">
            <a:avLst/>
          </a:prstGeom>
          <a:noFill/>
          <a:ln/>
        </p:spPr>
        <p:txBody>
          <a:bodyPr wrap="none" lIns="0" tIns="0" rIns="0" bIns="0" rtlCol="0" anchor="t"/>
          <a:lstStyle/>
          <a:p>
            <a:pPr algn="l" indent="0" marL="0">
              <a:lnSpc>
                <a:spcPts val="1750"/>
              </a:lnSpc>
              <a:buNone/>
            </a:pPr>
            <a:r>
              <a:rPr lang="en-US" sz="1100" dirty="0">
                <a:solidFill>
                  <a:srgbClr val="DAD1E6"/>
                </a:solidFill>
                <a:latin typeface="Fira Sans" pitchFamily="34" charset="0"/>
                <a:ea typeface="Fira Sans" pitchFamily="34" charset="-122"/>
                <a:cs typeface="Fira Sans" pitchFamily="34" charset="-120"/>
              </a:rPr>
              <a:t>"Our models learn from millions of data points, continually refining their predictions for unparalleled precision."</a:t>
            </a:r>
            <a:endParaRPr lang="en-US" sz="1100" dirty="0"/>
          </a:p>
        </p:txBody>
      </p:sp>
      <p:sp>
        <p:nvSpPr>
          <p:cNvPr id="7" name="Shape 4"/>
          <p:cNvSpPr/>
          <p:nvPr/>
        </p:nvSpPr>
        <p:spPr>
          <a:xfrm>
            <a:off x="568404" y="8100774"/>
            <a:ext cx="15240" cy="546973"/>
          </a:xfrm>
          <a:prstGeom prst="rect">
            <a:avLst/>
          </a:prstGeom>
          <a:solidFill>
            <a:srgbClr val="F94CAF"/>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315658" y="452914"/>
            <a:ext cx="9656683" cy="1028224"/>
          </a:xfrm>
          <a:prstGeom prst="rect">
            <a:avLst/>
          </a:prstGeom>
          <a:noFill/>
          <a:ln/>
        </p:spPr>
        <p:txBody>
          <a:bodyPr wrap="square" lIns="0" tIns="0" rIns="0" bIns="0" rtlCol="0" anchor="t"/>
          <a:lstStyle/>
          <a:p>
            <a:pPr algn="l" indent="0" marL="0">
              <a:lnSpc>
                <a:spcPts val="4000"/>
              </a:lnSpc>
              <a:buNone/>
            </a:pPr>
            <a:r>
              <a:rPr lang="en-US" sz="3200" b="1" dirty="0">
                <a:solidFill>
                  <a:srgbClr val="F94CAF"/>
                </a:solidFill>
                <a:latin typeface="Inconsolata Bold" pitchFamily="34" charset="0"/>
                <a:ea typeface="Inconsolata Bold" pitchFamily="34" charset="-122"/>
                <a:cs typeface="Inconsolata Bold" pitchFamily="34" charset="-120"/>
              </a:rPr>
              <a:t>Unlocking Efficiency: Real-World Applications for Urban Planning and Logistics</a:t>
            </a:r>
            <a:endParaRPr lang="en-US" sz="3200" dirty="0"/>
          </a:p>
        </p:txBody>
      </p:sp>
      <p:sp>
        <p:nvSpPr>
          <p:cNvPr id="4" name="Shape 1"/>
          <p:cNvSpPr/>
          <p:nvPr/>
        </p:nvSpPr>
        <p:spPr>
          <a:xfrm>
            <a:off x="4315658" y="1727835"/>
            <a:ext cx="9656683" cy="1210985"/>
          </a:xfrm>
          <a:prstGeom prst="roundRect">
            <a:avLst>
              <a:gd name="adj" fmla="val 2038"/>
            </a:avLst>
          </a:prstGeom>
          <a:solidFill>
            <a:srgbClr val="433550"/>
          </a:solidFill>
          <a:ln/>
        </p:spPr>
      </p:sp>
      <p:sp>
        <p:nvSpPr>
          <p:cNvPr id="5" name="Text 2"/>
          <p:cNvSpPr/>
          <p:nvPr/>
        </p:nvSpPr>
        <p:spPr>
          <a:xfrm>
            <a:off x="4480084" y="1892260"/>
            <a:ext cx="2056686" cy="256937"/>
          </a:xfrm>
          <a:prstGeom prst="rect">
            <a:avLst/>
          </a:prstGeom>
          <a:noFill/>
          <a:ln/>
        </p:spPr>
        <p:txBody>
          <a:bodyPr wrap="none" lIns="0" tIns="0" rIns="0" bIns="0" rtlCol="0" anchor="t"/>
          <a:lstStyle/>
          <a:p>
            <a:pPr algn="l" indent="0" marL="0">
              <a:lnSpc>
                <a:spcPts val="2000"/>
              </a:lnSpc>
              <a:buNone/>
            </a:pPr>
            <a:r>
              <a:rPr lang="en-US" sz="1600" b="1" dirty="0">
                <a:solidFill>
                  <a:srgbClr val="DAD1E6"/>
                </a:solidFill>
                <a:latin typeface="Inconsolata Bold" pitchFamily="34" charset="0"/>
                <a:ea typeface="Inconsolata Bold" pitchFamily="34" charset="-122"/>
                <a:cs typeface="Inconsolata Bold" pitchFamily="34" charset="-120"/>
              </a:rPr>
              <a:t>Urban Planning</a:t>
            </a:r>
            <a:endParaRPr lang="en-US" sz="1600" dirty="0"/>
          </a:p>
        </p:txBody>
      </p:sp>
      <p:sp>
        <p:nvSpPr>
          <p:cNvPr id="6" name="Text 3"/>
          <p:cNvSpPr/>
          <p:nvPr/>
        </p:nvSpPr>
        <p:spPr>
          <a:xfrm>
            <a:off x="4480084" y="2247900"/>
            <a:ext cx="9327833" cy="526494"/>
          </a:xfrm>
          <a:prstGeom prst="rect">
            <a:avLst/>
          </a:prstGeom>
          <a:noFill/>
          <a:ln/>
        </p:spPr>
        <p:txBody>
          <a:bodyPr wrap="square" lIns="0" tIns="0" rIns="0" bIns="0" rtlCol="0" anchor="t"/>
          <a:lstStyle/>
          <a:p>
            <a:pPr algn="l" indent="0" marL="0">
              <a:lnSpc>
                <a:spcPts val="2050"/>
              </a:lnSpc>
              <a:buNone/>
            </a:pPr>
            <a:r>
              <a:rPr lang="en-US" sz="1250" dirty="0">
                <a:solidFill>
                  <a:srgbClr val="DAD1E6"/>
                </a:solidFill>
                <a:latin typeface="Fira Sans" pitchFamily="34" charset="0"/>
                <a:ea typeface="Fira Sans" pitchFamily="34" charset="-122"/>
                <a:cs typeface="Fira Sans" pitchFamily="34" charset="-120"/>
              </a:rPr>
              <a:t>Optimise road infrastructure development, plan public transport routes, and design smart city layouts based on predicted traffic patterns. Identify bottleneck areas before they become critical.</a:t>
            </a:r>
            <a:endParaRPr lang="en-US" sz="1250" dirty="0"/>
          </a:p>
        </p:txBody>
      </p:sp>
      <p:sp>
        <p:nvSpPr>
          <p:cNvPr id="7" name="Shape 4"/>
          <p:cNvSpPr/>
          <p:nvPr/>
        </p:nvSpPr>
        <p:spPr>
          <a:xfrm>
            <a:off x="4315658" y="3103245"/>
            <a:ext cx="9656683" cy="1210985"/>
          </a:xfrm>
          <a:prstGeom prst="roundRect">
            <a:avLst>
              <a:gd name="adj" fmla="val 2038"/>
            </a:avLst>
          </a:prstGeom>
          <a:solidFill>
            <a:srgbClr val="433550"/>
          </a:solidFill>
          <a:ln/>
        </p:spPr>
      </p:sp>
      <p:sp>
        <p:nvSpPr>
          <p:cNvPr id="8" name="Text 5"/>
          <p:cNvSpPr/>
          <p:nvPr/>
        </p:nvSpPr>
        <p:spPr>
          <a:xfrm>
            <a:off x="4480084" y="3267670"/>
            <a:ext cx="2056686" cy="256937"/>
          </a:xfrm>
          <a:prstGeom prst="rect">
            <a:avLst/>
          </a:prstGeom>
          <a:noFill/>
          <a:ln/>
        </p:spPr>
        <p:txBody>
          <a:bodyPr wrap="none" lIns="0" tIns="0" rIns="0" bIns="0" rtlCol="0" anchor="t"/>
          <a:lstStyle/>
          <a:p>
            <a:pPr algn="l" indent="0" marL="0">
              <a:lnSpc>
                <a:spcPts val="2000"/>
              </a:lnSpc>
              <a:buNone/>
            </a:pPr>
            <a:r>
              <a:rPr lang="en-US" sz="1600" b="1" dirty="0">
                <a:solidFill>
                  <a:srgbClr val="DAD1E6"/>
                </a:solidFill>
                <a:latin typeface="Inconsolata Bold" pitchFamily="34" charset="0"/>
                <a:ea typeface="Inconsolata Bold" pitchFamily="34" charset="-122"/>
                <a:cs typeface="Inconsolata Bold" pitchFamily="34" charset="-120"/>
              </a:rPr>
              <a:t>Traffic Management</a:t>
            </a:r>
            <a:endParaRPr lang="en-US" sz="1600" dirty="0"/>
          </a:p>
        </p:txBody>
      </p:sp>
      <p:sp>
        <p:nvSpPr>
          <p:cNvPr id="9" name="Text 6"/>
          <p:cNvSpPr/>
          <p:nvPr/>
        </p:nvSpPr>
        <p:spPr>
          <a:xfrm>
            <a:off x="4480084" y="3623310"/>
            <a:ext cx="9327833" cy="526494"/>
          </a:xfrm>
          <a:prstGeom prst="rect">
            <a:avLst/>
          </a:prstGeom>
          <a:noFill/>
          <a:ln/>
        </p:spPr>
        <p:txBody>
          <a:bodyPr wrap="square" lIns="0" tIns="0" rIns="0" bIns="0" rtlCol="0" anchor="t"/>
          <a:lstStyle/>
          <a:p>
            <a:pPr algn="l" indent="0" marL="0">
              <a:lnSpc>
                <a:spcPts val="2050"/>
              </a:lnSpc>
              <a:buNone/>
            </a:pPr>
            <a:r>
              <a:rPr lang="en-US" sz="1250" dirty="0">
                <a:solidFill>
                  <a:srgbClr val="DAD1E6"/>
                </a:solidFill>
                <a:latin typeface="Fira Sans" pitchFamily="34" charset="0"/>
                <a:ea typeface="Fira Sans" pitchFamily="34" charset="-122"/>
                <a:cs typeface="Fira Sans" pitchFamily="34" charset="-120"/>
              </a:rPr>
              <a:t>Implement dynamic signal timing, manage diversions during events, and deploy emergency services more effectively. Reduce congestion and improve overall flow.</a:t>
            </a:r>
            <a:endParaRPr lang="en-US" sz="1250" dirty="0"/>
          </a:p>
        </p:txBody>
      </p:sp>
      <p:sp>
        <p:nvSpPr>
          <p:cNvPr id="10" name="Shape 7"/>
          <p:cNvSpPr/>
          <p:nvPr/>
        </p:nvSpPr>
        <p:spPr>
          <a:xfrm>
            <a:off x="4315658" y="4478655"/>
            <a:ext cx="9656683" cy="1210985"/>
          </a:xfrm>
          <a:prstGeom prst="roundRect">
            <a:avLst>
              <a:gd name="adj" fmla="val 2038"/>
            </a:avLst>
          </a:prstGeom>
          <a:solidFill>
            <a:srgbClr val="433550"/>
          </a:solidFill>
          <a:ln/>
        </p:spPr>
      </p:sp>
      <p:sp>
        <p:nvSpPr>
          <p:cNvPr id="11" name="Text 8"/>
          <p:cNvSpPr/>
          <p:nvPr/>
        </p:nvSpPr>
        <p:spPr>
          <a:xfrm>
            <a:off x="4480084" y="4643080"/>
            <a:ext cx="2056686" cy="256937"/>
          </a:xfrm>
          <a:prstGeom prst="rect">
            <a:avLst/>
          </a:prstGeom>
          <a:noFill/>
          <a:ln/>
        </p:spPr>
        <p:txBody>
          <a:bodyPr wrap="none" lIns="0" tIns="0" rIns="0" bIns="0" rtlCol="0" anchor="t"/>
          <a:lstStyle/>
          <a:p>
            <a:pPr algn="l" indent="0" marL="0">
              <a:lnSpc>
                <a:spcPts val="2000"/>
              </a:lnSpc>
              <a:buNone/>
            </a:pPr>
            <a:r>
              <a:rPr lang="en-US" sz="1600" b="1" dirty="0">
                <a:solidFill>
                  <a:srgbClr val="DAD1E6"/>
                </a:solidFill>
                <a:latin typeface="Inconsolata Bold" pitchFamily="34" charset="0"/>
                <a:ea typeface="Inconsolata Bold" pitchFamily="34" charset="-122"/>
                <a:cs typeface="Inconsolata Bold" pitchFamily="34" charset="-120"/>
              </a:rPr>
              <a:t>Logistics &amp; Delivery</a:t>
            </a:r>
            <a:endParaRPr lang="en-US" sz="1600" dirty="0"/>
          </a:p>
        </p:txBody>
      </p:sp>
      <p:sp>
        <p:nvSpPr>
          <p:cNvPr id="12" name="Text 9"/>
          <p:cNvSpPr/>
          <p:nvPr/>
        </p:nvSpPr>
        <p:spPr>
          <a:xfrm>
            <a:off x="4480084" y="4998720"/>
            <a:ext cx="9327833" cy="526494"/>
          </a:xfrm>
          <a:prstGeom prst="rect">
            <a:avLst/>
          </a:prstGeom>
          <a:noFill/>
          <a:ln/>
        </p:spPr>
        <p:txBody>
          <a:bodyPr wrap="square" lIns="0" tIns="0" rIns="0" bIns="0" rtlCol="0" anchor="t"/>
          <a:lstStyle/>
          <a:p>
            <a:pPr algn="l" indent="0" marL="0">
              <a:lnSpc>
                <a:spcPts val="2050"/>
              </a:lnSpc>
              <a:buNone/>
            </a:pPr>
            <a:r>
              <a:rPr lang="en-US" sz="1250" dirty="0">
                <a:solidFill>
                  <a:srgbClr val="DAD1E6"/>
                </a:solidFill>
                <a:latin typeface="Fira Sans" pitchFamily="34" charset="0"/>
                <a:ea typeface="Fira Sans" pitchFamily="34" charset="-122"/>
                <a:cs typeface="Fira Sans" pitchFamily="34" charset="-120"/>
              </a:rPr>
              <a:t>Optimise delivery routes, reduce fuel consumption, and improve delivery times for businesses. Enhance fleet management and operational efficiency.</a:t>
            </a:r>
            <a:endParaRPr lang="en-US" sz="1250" dirty="0"/>
          </a:p>
        </p:txBody>
      </p:sp>
      <p:sp>
        <p:nvSpPr>
          <p:cNvPr id="13" name="Shape 10"/>
          <p:cNvSpPr/>
          <p:nvPr/>
        </p:nvSpPr>
        <p:spPr>
          <a:xfrm>
            <a:off x="4315658" y="5854065"/>
            <a:ext cx="9656683" cy="1210985"/>
          </a:xfrm>
          <a:prstGeom prst="roundRect">
            <a:avLst>
              <a:gd name="adj" fmla="val 2038"/>
            </a:avLst>
          </a:prstGeom>
          <a:solidFill>
            <a:srgbClr val="433550"/>
          </a:solidFill>
          <a:ln/>
        </p:spPr>
      </p:sp>
      <p:sp>
        <p:nvSpPr>
          <p:cNvPr id="14" name="Text 11"/>
          <p:cNvSpPr/>
          <p:nvPr/>
        </p:nvSpPr>
        <p:spPr>
          <a:xfrm>
            <a:off x="4480084" y="6018490"/>
            <a:ext cx="2056686" cy="256937"/>
          </a:xfrm>
          <a:prstGeom prst="rect">
            <a:avLst/>
          </a:prstGeom>
          <a:noFill/>
          <a:ln/>
        </p:spPr>
        <p:txBody>
          <a:bodyPr wrap="none" lIns="0" tIns="0" rIns="0" bIns="0" rtlCol="0" anchor="t"/>
          <a:lstStyle/>
          <a:p>
            <a:pPr algn="l" indent="0" marL="0">
              <a:lnSpc>
                <a:spcPts val="2000"/>
              </a:lnSpc>
              <a:buNone/>
            </a:pPr>
            <a:r>
              <a:rPr lang="en-US" sz="1600" b="1" dirty="0">
                <a:solidFill>
                  <a:srgbClr val="DAD1E6"/>
                </a:solidFill>
                <a:latin typeface="Inconsolata Bold" pitchFamily="34" charset="0"/>
                <a:ea typeface="Inconsolata Bold" pitchFamily="34" charset="-122"/>
                <a:cs typeface="Inconsolata Bold" pitchFamily="34" charset="-120"/>
              </a:rPr>
              <a:t>Emergency Services</a:t>
            </a:r>
            <a:endParaRPr lang="en-US" sz="1600" dirty="0"/>
          </a:p>
        </p:txBody>
      </p:sp>
      <p:sp>
        <p:nvSpPr>
          <p:cNvPr id="15" name="Text 12"/>
          <p:cNvSpPr/>
          <p:nvPr/>
        </p:nvSpPr>
        <p:spPr>
          <a:xfrm>
            <a:off x="4480084" y="6374130"/>
            <a:ext cx="9327833" cy="526494"/>
          </a:xfrm>
          <a:prstGeom prst="rect">
            <a:avLst/>
          </a:prstGeom>
          <a:noFill/>
          <a:ln/>
        </p:spPr>
        <p:txBody>
          <a:bodyPr wrap="square" lIns="0" tIns="0" rIns="0" bIns="0" rtlCol="0" anchor="t"/>
          <a:lstStyle/>
          <a:p>
            <a:pPr algn="l" indent="0" marL="0">
              <a:lnSpc>
                <a:spcPts val="2050"/>
              </a:lnSpc>
              <a:buNone/>
            </a:pPr>
            <a:r>
              <a:rPr lang="en-US" sz="1250" dirty="0">
                <a:solidFill>
                  <a:srgbClr val="DAD1E6"/>
                </a:solidFill>
                <a:latin typeface="Fira Sans" pitchFamily="34" charset="0"/>
                <a:ea typeface="Fira Sans" pitchFamily="34" charset="-122"/>
                <a:cs typeface="Fira Sans" pitchFamily="34" charset="-120"/>
              </a:rPr>
              <a:t>Better planning for ambulance and fire brigade routes, ensuring faster response times by avoiding congested areas. Crucial for saving lives.</a:t>
            </a:r>
            <a:endParaRPr lang="en-US" sz="1250" dirty="0"/>
          </a:p>
        </p:txBody>
      </p:sp>
      <p:sp>
        <p:nvSpPr>
          <p:cNvPr id="16" name="Text 13"/>
          <p:cNvSpPr/>
          <p:nvPr/>
        </p:nvSpPr>
        <p:spPr>
          <a:xfrm>
            <a:off x="4315658" y="7250073"/>
            <a:ext cx="9656683" cy="526494"/>
          </a:xfrm>
          <a:prstGeom prst="rect">
            <a:avLst/>
          </a:prstGeom>
          <a:noFill/>
          <a:ln/>
        </p:spPr>
        <p:txBody>
          <a:bodyPr wrap="square" lIns="0" tIns="0" rIns="0" bIns="0" rtlCol="0" anchor="t"/>
          <a:lstStyle/>
          <a:p>
            <a:pPr algn="l" indent="0" marL="0">
              <a:lnSpc>
                <a:spcPts val="2050"/>
              </a:lnSpc>
              <a:buNone/>
            </a:pPr>
            <a:r>
              <a:rPr lang="en-US" sz="1250" dirty="0">
                <a:solidFill>
                  <a:srgbClr val="DAD1E6"/>
                </a:solidFill>
                <a:latin typeface="Fira Sans" pitchFamily="34" charset="0"/>
                <a:ea typeface="Fira Sans" pitchFamily="34" charset="-122"/>
                <a:cs typeface="Fira Sans" pitchFamily="34" charset="-120"/>
              </a:rPr>
              <a:t>traffictelligence provides the insights needed to make informed decisions, transforming urban mobility and logistics across various sectors.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59368"/>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F94CAF"/>
                </a:solidFill>
                <a:latin typeface="Inconsolata Bold" pitchFamily="34" charset="0"/>
                <a:ea typeface="Inconsolata Bold" pitchFamily="34" charset="-122"/>
                <a:cs typeface="Inconsolata Bold" pitchFamily="34" charset="-120"/>
              </a:rPr>
              <a:t>Impact on the Ground: Case Studies and Validated Performance Metrics</a:t>
            </a:r>
            <a:endParaRPr lang="en-US" sz="3900" dirty="0"/>
          </a:p>
        </p:txBody>
      </p:sp>
      <p:sp>
        <p:nvSpPr>
          <p:cNvPr id="3" name="Text 1"/>
          <p:cNvSpPr/>
          <p:nvPr/>
        </p:nvSpPr>
        <p:spPr>
          <a:xfrm>
            <a:off x="793790" y="2395538"/>
            <a:ext cx="4712137" cy="310158"/>
          </a:xfrm>
          <a:prstGeom prst="rect">
            <a:avLst/>
          </a:prstGeom>
          <a:noFill/>
          <a:ln/>
        </p:spPr>
        <p:txBody>
          <a:bodyPr wrap="none" lIns="0" tIns="0" rIns="0" bIns="0" rtlCol="0" anchor="t"/>
          <a:lstStyle/>
          <a:p>
            <a:pPr algn="l" indent="0" marL="0">
              <a:lnSpc>
                <a:spcPts val="2400"/>
              </a:lnSpc>
              <a:buNone/>
            </a:pPr>
            <a:r>
              <a:rPr lang="en-US" sz="1950" b="1" dirty="0">
                <a:solidFill>
                  <a:srgbClr val="F94CAF"/>
                </a:solidFill>
                <a:latin typeface="Inconsolata Bold" pitchFamily="34" charset="0"/>
                <a:ea typeface="Inconsolata Bold" pitchFamily="34" charset="-122"/>
                <a:cs typeface="Inconsolata Bold" pitchFamily="34" charset="-120"/>
              </a:rPr>
              <a:t>Pilot Project: Bengaluru City Corridor</a:t>
            </a:r>
            <a:endParaRPr lang="en-US" sz="1950" dirty="0"/>
          </a:p>
        </p:txBody>
      </p:sp>
      <p:sp>
        <p:nvSpPr>
          <p:cNvPr id="4" name="Text 2"/>
          <p:cNvSpPr/>
          <p:nvPr/>
        </p:nvSpPr>
        <p:spPr>
          <a:xfrm>
            <a:off x="793790" y="2904053"/>
            <a:ext cx="7632025" cy="952619"/>
          </a:xfrm>
          <a:prstGeom prst="rect">
            <a:avLst/>
          </a:prstGeom>
          <a:noFill/>
          <a:ln/>
        </p:spPr>
        <p:txBody>
          <a:bodyPr wrap="squar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In a 6-month pilot on a major Bengaluru arterial road, traffictelligence demonstrated a </a:t>
            </a:r>
            <a:pPr algn="l" indent="0" marL="0">
              <a:lnSpc>
                <a:spcPts val="2500"/>
              </a:lnSpc>
              <a:buNone/>
            </a:pPr>
            <a:r>
              <a:rPr lang="en-US" sz="1550" b="1" dirty="0">
                <a:solidFill>
                  <a:srgbClr val="DAD1E6"/>
                </a:solidFill>
                <a:latin typeface="Fira Sans" pitchFamily="34" charset="0"/>
                <a:ea typeface="Fira Sans" pitchFamily="34" charset="-122"/>
                <a:cs typeface="Fira Sans" pitchFamily="34" charset="-120"/>
              </a:rPr>
              <a:t>20% reduction in average commute time</a:t>
            </a:r>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 during peak hours and a </a:t>
            </a:r>
            <a:pPr algn="l" indent="0" marL="0">
              <a:lnSpc>
                <a:spcPts val="2500"/>
              </a:lnSpc>
              <a:buNone/>
            </a:pPr>
            <a:r>
              <a:rPr lang="en-US" sz="1550" b="1" dirty="0">
                <a:solidFill>
                  <a:srgbClr val="DAD1E6"/>
                </a:solidFill>
                <a:latin typeface="Fira Sans" pitchFamily="34" charset="0"/>
                <a:ea typeface="Fira Sans" pitchFamily="34" charset="-122"/>
                <a:cs typeface="Fira Sans" pitchFamily="34" charset="-120"/>
              </a:rPr>
              <a:t>15% decrease in fuel consumption</a:t>
            </a:r>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 for commercial vehicles.</a:t>
            </a:r>
            <a:endParaRPr lang="en-US" sz="1550" dirty="0"/>
          </a:p>
        </p:txBody>
      </p:sp>
      <p:sp>
        <p:nvSpPr>
          <p:cNvPr id="5" name="Shape 3"/>
          <p:cNvSpPr/>
          <p:nvPr/>
        </p:nvSpPr>
        <p:spPr>
          <a:xfrm>
            <a:off x="793790" y="4079915"/>
            <a:ext cx="7632025" cy="1727954"/>
          </a:xfrm>
          <a:prstGeom prst="roundRect">
            <a:avLst>
              <a:gd name="adj" fmla="val 1723"/>
            </a:avLst>
          </a:prstGeom>
          <a:noFill/>
          <a:ln w="7620">
            <a:solidFill>
              <a:srgbClr val="FFFFFF">
                <a:alpha val="24000"/>
              </a:srgbClr>
            </a:solidFill>
            <a:prstDash val="solid"/>
          </a:ln>
        </p:spPr>
      </p:sp>
      <p:sp>
        <p:nvSpPr>
          <p:cNvPr id="6" name="Shape 4"/>
          <p:cNvSpPr/>
          <p:nvPr/>
        </p:nvSpPr>
        <p:spPr>
          <a:xfrm>
            <a:off x="801410" y="4087535"/>
            <a:ext cx="7616785" cy="570905"/>
          </a:xfrm>
          <a:prstGeom prst="rect">
            <a:avLst/>
          </a:prstGeom>
          <a:solidFill>
            <a:srgbClr val="FFFFFF">
              <a:alpha val="4000"/>
            </a:srgbClr>
          </a:solidFill>
          <a:ln/>
        </p:spPr>
      </p:sp>
      <p:sp>
        <p:nvSpPr>
          <p:cNvPr id="7" name="Text 5"/>
          <p:cNvSpPr/>
          <p:nvPr/>
        </p:nvSpPr>
        <p:spPr>
          <a:xfrm>
            <a:off x="1000006" y="4214217"/>
            <a:ext cx="1884402" cy="317540"/>
          </a:xfrm>
          <a:prstGeom prst="rect">
            <a:avLst/>
          </a:prstGeom>
          <a:noFill/>
          <a:ln/>
        </p:spPr>
        <p:txBody>
          <a:bodyPr wrap="non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Prediction Accuracy</a:t>
            </a:r>
            <a:endParaRPr lang="en-US" sz="1550" dirty="0"/>
          </a:p>
        </p:txBody>
      </p:sp>
      <p:sp>
        <p:nvSpPr>
          <p:cNvPr id="8" name="Text 6"/>
          <p:cNvSpPr/>
          <p:nvPr/>
        </p:nvSpPr>
        <p:spPr>
          <a:xfrm>
            <a:off x="3288744" y="4214217"/>
            <a:ext cx="2261473" cy="317540"/>
          </a:xfrm>
          <a:prstGeom prst="rect">
            <a:avLst/>
          </a:prstGeom>
          <a:noFill/>
          <a:ln/>
        </p:spPr>
        <p:txBody>
          <a:bodyPr wrap="non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75%</a:t>
            </a:r>
            <a:endParaRPr lang="en-US" sz="1550" dirty="0"/>
          </a:p>
        </p:txBody>
      </p:sp>
      <p:sp>
        <p:nvSpPr>
          <p:cNvPr id="9" name="Text 7"/>
          <p:cNvSpPr/>
          <p:nvPr/>
        </p:nvSpPr>
        <p:spPr>
          <a:xfrm>
            <a:off x="5954554" y="4214217"/>
            <a:ext cx="2265283" cy="317540"/>
          </a:xfrm>
          <a:prstGeom prst="rect">
            <a:avLst/>
          </a:prstGeom>
          <a:noFill/>
          <a:ln/>
        </p:spPr>
        <p:txBody>
          <a:bodyPr wrap="non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92%</a:t>
            </a:r>
            <a:endParaRPr lang="en-US" sz="1550" dirty="0"/>
          </a:p>
        </p:txBody>
      </p:sp>
      <p:sp>
        <p:nvSpPr>
          <p:cNvPr id="10" name="Shape 8"/>
          <p:cNvSpPr/>
          <p:nvPr/>
        </p:nvSpPr>
        <p:spPr>
          <a:xfrm>
            <a:off x="801410" y="4658439"/>
            <a:ext cx="7616785" cy="570905"/>
          </a:xfrm>
          <a:prstGeom prst="rect">
            <a:avLst/>
          </a:prstGeom>
          <a:solidFill>
            <a:srgbClr val="000000">
              <a:alpha val="4000"/>
            </a:srgbClr>
          </a:solidFill>
          <a:ln/>
        </p:spPr>
      </p:sp>
      <p:sp>
        <p:nvSpPr>
          <p:cNvPr id="11" name="Text 9"/>
          <p:cNvSpPr/>
          <p:nvPr/>
        </p:nvSpPr>
        <p:spPr>
          <a:xfrm>
            <a:off x="1000006" y="4785122"/>
            <a:ext cx="1884402" cy="317540"/>
          </a:xfrm>
          <a:prstGeom prst="rect">
            <a:avLst/>
          </a:prstGeom>
          <a:noFill/>
          <a:ln/>
        </p:spPr>
        <p:txBody>
          <a:bodyPr wrap="non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Data Latency</a:t>
            </a:r>
            <a:endParaRPr lang="en-US" sz="1550" dirty="0"/>
          </a:p>
        </p:txBody>
      </p:sp>
      <p:sp>
        <p:nvSpPr>
          <p:cNvPr id="12" name="Text 10"/>
          <p:cNvSpPr/>
          <p:nvPr/>
        </p:nvSpPr>
        <p:spPr>
          <a:xfrm>
            <a:off x="3288744" y="4785122"/>
            <a:ext cx="2261473" cy="317540"/>
          </a:xfrm>
          <a:prstGeom prst="rect">
            <a:avLst/>
          </a:prstGeom>
          <a:noFill/>
          <a:ln/>
        </p:spPr>
        <p:txBody>
          <a:bodyPr wrap="non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30 mins</a:t>
            </a:r>
            <a:endParaRPr lang="en-US" sz="1550" dirty="0"/>
          </a:p>
        </p:txBody>
      </p:sp>
      <p:sp>
        <p:nvSpPr>
          <p:cNvPr id="13" name="Text 11"/>
          <p:cNvSpPr/>
          <p:nvPr/>
        </p:nvSpPr>
        <p:spPr>
          <a:xfrm>
            <a:off x="5954554" y="4785122"/>
            <a:ext cx="2265283" cy="317540"/>
          </a:xfrm>
          <a:prstGeom prst="rect">
            <a:avLst/>
          </a:prstGeom>
          <a:noFill/>
          <a:ln/>
        </p:spPr>
        <p:txBody>
          <a:bodyPr wrap="non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Real-time</a:t>
            </a:r>
            <a:endParaRPr lang="en-US" sz="1550" dirty="0"/>
          </a:p>
        </p:txBody>
      </p:sp>
      <p:sp>
        <p:nvSpPr>
          <p:cNvPr id="14" name="Shape 12"/>
          <p:cNvSpPr/>
          <p:nvPr/>
        </p:nvSpPr>
        <p:spPr>
          <a:xfrm>
            <a:off x="801410" y="5229344"/>
            <a:ext cx="7616785" cy="570905"/>
          </a:xfrm>
          <a:prstGeom prst="rect">
            <a:avLst/>
          </a:prstGeom>
          <a:solidFill>
            <a:srgbClr val="FFFFFF">
              <a:alpha val="4000"/>
            </a:srgbClr>
          </a:solidFill>
          <a:ln/>
        </p:spPr>
      </p:sp>
      <p:sp>
        <p:nvSpPr>
          <p:cNvPr id="15" name="Text 13"/>
          <p:cNvSpPr/>
          <p:nvPr/>
        </p:nvSpPr>
        <p:spPr>
          <a:xfrm>
            <a:off x="1000006" y="5356027"/>
            <a:ext cx="1884402" cy="317540"/>
          </a:xfrm>
          <a:prstGeom prst="rect">
            <a:avLst/>
          </a:prstGeom>
          <a:noFill/>
          <a:ln/>
        </p:spPr>
        <p:txBody>
          <a:bodyPr wrap="non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Cost per Sq. Km.</a:t>
            </a:r>
            <a:endParaRPr lang="en-US" sz="1550" dirty="0"/>
          </a:p>
        </p:txBody>
      </p:sp>
      <p:sp>
        <p:nvSpPr>
          <p:cNvPr id="16" name="Text 14"/>
          <p:cNvSpPr/>
          <p:nvPr/>
        </p:nvSpPr>
        <p:spPr>
          <a:xfrm>
            <a:off x="3288744" y="5356027"/>
            <a:ext cx="2261473" cy="317540"/>
          </a:xfrm>
          <a:prstGeom prst="rect">
            <a:avLst/>
          </a:prstGeom>
          <a:noFill/>
          <a:ln/>
        </p:spPr>
        <p:txBody>
          <a:bodyPr wrap="non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₹50,000</a:t>
            </a:r>
            <a:endParaRPr lang="en-US" sz="1550" dirty="0"/>
          </a:p>
        </p:txBody>
      </p:sp>
      <p:sp>
        <p:nvSpPr>
          <p:cNvPr id="17" name="Text 15"/>
          <p:cNvSpPr/>
          <p:nvPr/>
        </p:nvSpPr>
        <p:spPr>
          <a:xfrm>
            <a:off x="5954554" y="5356027"/>
            <a:ext cx="2265283" cy="317540"/>
          </a:xfrm>
          <a:prstGeom prst="rect">
            <a:avLst/>
          </a:prstGeom>
          <a:noFill/>
          <a:ln/>
        </p:spPr>
        <p:txBody>
          <a:bodyPr wrap="non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₹20,000</a:t>
            </a:r>
            <a:endParaRPr lang="en-US" sz="1550" dirty="0"/>
          </a:p>
        </p:txBody>
      </p:sp>
      <p:sp>
        <p:nvSpPr>
          <p:cNvPr id="18" name="Text 16"/>
          <p:cNvSpPr/>
          <p:nvPr/>
        </p:nvSpPr>
        <p:spPr>
          <a:xfrm>
            <a:off x="793790" y="6031111"/>
            <a:ext cx="7632025" cy="635079"/>
          </a:xfrm>
          <a:prstGeom prst="rect">
            <a:avLst/>
          </a:prstGeom>
          <a:noFill/>
          <a:ln/>
        </p:spPr>
        <p:txBody>
          <a:bodyPr wrap="square" lIns="0" tIns="0" rIns="0" bIns="0" rtlCol="0" anchor="t"/>
          <a:lstStyle/>
          <a:p>
            <a:pPr algn="l" indent="0" marL="0">
              <a:lnSpc>
                <a:spcPts val="2500"/>
              </a:lnSpc>
              <a:buNone/>
            </a:pPr>
            <a:r>
              <a:rPr lang="en-US" sz="1550" dirty="0">
                <a:solidFill>
                  <a:srgbClr val="DAD1E6"/>
                </a:solidFill>
                <a:latin typeface="Fira Sans" pitchFamily="34" charset="0"/>
                <a:ea typeface="Fira Sans" pitchFamily="34" charset="-122"/>
                <a:cs typeface="Fira Sans" pitchFamily="34" charset="-120"/>
              </a:rPr>
              <a:t>These results showcase the tangible benefits of our solution in improving urban efficiency and sustainability.</a:t>
            </a:r>
            <a:endParaRPr lang="en-US" sz="1550" dirty="0"/>
          </a:p>
        </p:txBody>
      </p:sp>
      <p:pic>
        <p:nvPicPr>
          <p:cNvPr id="19" name="Image 0" descr="preencoded.png">    </p:cNvPr>
          <p:cNvPicPr>
            <a:picLocks noChangeAspect="1"/>
          </p:cNvPicPr>
          <p:nvPr/>
        </p:nvPicPr>
        <p:blipFill>
          <a:blip r:embed="rId1"/>
          <a:stretch>
            <a:fillRect/>
          </a:stretch>
        </p:blipFill>
        <p:spPr>
          <a:xfrm>
            <a:off x="8917543" y="2420422"/>
            <a:ext cx="4926568" cy="49265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359831" y="589478"/>
            <a:ext cx="9568339" cy="1097280"/>
          </a:xfrm>
          <a:prstGeom prst="rect">
            <a:avLst/>
          </a:prstGeom>
          <a:noFill/>
          <a:ln/>
        </p:spPr>
        <p:txBody>
          <a:bodyPr wrap="square" lIns="0" tIns="0" rIns="0" bIns="0" rtlCol="0" anchor="t"/>
          <a:lstStyle/>
          <a:p>
            <a:pPr algn="l" indent="0" marL="0">
              <a:lnSpc>
                <a:spcPts val="4300"/>
              </a:lnSpc>
              <a:buNone/>
            </a:pPr>
            <a:r>
              <a:rPr lang="en-US" sz="3450" b="1" dirty="0">
                <a:solidFill>
                  <a:srgbClr val="F94CAF"/>
                </a:solidFill>
                <a:latin typeface="Inconsolata Bold" pitchFamily="34" charset="0"/>
                <a:ea typeface="Inconsolata Bold" pitchFamily="34" charset="-122"/>
                <a:cs typeface="Inconsolata Bold" pitchFamily="34" charset="-120"/>
              </a:rPr>
              <a:t>Paving the Future: Scalability, Integration, and Next-Gen Enhancements</a:t>
            </a:r>
            <a:endParaRPr lang="en-US" sz="3450" dirty="0"/>
          </a:p>
        </p:txBody>
      </p:sp>
      <p:pic>
        <p:nvPicPr>
          <p:cNvPr id="4" name="Image 1" descr="preencoded.png">    </p:cNvPr>
          <p:cNvPicPr>
            <a:picLocks noChangeAspect="1"/>
          </p:cNvPicPr>
          <p:nvPr/>
        </p:nvPicPr>
        <p:blipFill>
          <a:blip r:embed="rId2"/>
          <a:stretch>
            <a:fillRect/>
          </a:stretch>
        </p:blipFill>
        <p:spPr>
          <a:xfrm>
            <a:off x="4359831" y="1950006"/>
            <a:ext cx="877848" cy="1292423"/>
          </a:xfrm>
          <a:prstGeom prst="rect">
            <a:avLst/>
          </a:prstGeom>
        </p:spPr>
      </p:pic>
      <p:sp>
        <p:nvSpPr>
          <p:cNvPr id="5" name="Text 1"/>
          <p:cNvSpPr/>
          <p:nvPr/>
        </p:nvSpPr>
        <p:spPr>
          <a:xfrm>
            <a:off x="5413177" y="2125504"/>
            <a:ext cx="2523530" cy="274201"/>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Scalable Infrastructure</a:t>
            </a:r>
            <a:endParaRPr lang="en-US" sz="1700" dirty="0"/>
          </a:p>
        </p:txBody>
      </p:sp>
      <p:sp>
        <p:nvSpPr>
          <p:cNvPr id="6" name="Text 2"/>
          <p:cNvSpPr/>
          <p:nvPr/>
        </p:nvSpPr>
        <p:spPr>
          <a:xfrm>
            <a:off x="5413177" y="2504956"/>
            <a:ext cx="8514993" cy="561975"/>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Designed to expand seamlessly from a single intersection to an entire city network, handling vast data volumes.</a:t>
            </a:r>
            <a:endParaRPr lang="en-US" sz="1350" dirty="0"/>
          </a:p>
        </p:txBody>
      </p:sp>
      <p:pic>
        <p:nvPicPr>
          <p:cNvPr id="7" name="Image 2" descr="preencoded.png">    </p:cNvPr>
          <p:cNvPicPr>
            <a:picLocks noChangeAspect="1"/>
          </p:cNvPicPr>
          <p:nvPr/>
        </p:nvPicPr>
        <p:blipFill>
          <a:blip r:embed="rId3"/>
          <a:stretch>
            <a:fillRect/>
          </a:stretch>
        </p:blipFill>
        <p:spPr>
          <a:xfrm>
            <a:off x="4359831" y="3242429"/>
            <a:ext cx="877848" cy="1292423"/>
          </a:xfrm>
          <a:prstGeom prst="rect">
            <a:avLst/>
          </a:prstGeom>
        </p:spPr>
      </p:pic>
      <p:sp>
        <p:nvSpPr>
          <p:cNvPr id="8" name="Text 3"/>
          <p:cNvSpPr/>
          <p:nvPr/>
        </p:nvSpPr>
        <p:spPr>
          <a:xfrm>
            <a:off x="5413177" y="3417927"/>
            <a:ext cx="2194679" cy="274201"/>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API Integration</a:t>
            </a:r>
            <a:endParaRPr lang="en-US" sz="1700" dirty="0"/>
          </a:p>
        </p:txBody>
      </p:sp>
      <p:sp>
        <p:nvSpPr>
          <p:cNvPr id="9" name="Text 4"/>
          <p:cNvSpPr/>
          <p:nvPr/>
        </p:nvSpPr>
        <p:spPr>
          <a:xfrm>
            <a:off x="5413177" y="3797379"/>
            <a:ext cx="8514993" cy="561975"/>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Easily integrates with existing smart city platforms, traffic management systems, and navigation apps via robust APIs.</a:t>
            </a:r>
            <a:endParaRPr lang="en-US" sz="1350" dirty="0"/>
          </a:p>
        </p:txBody>
      </p:sp>
      <p:pic>
        <p:nvPicPr>
          <p:cNvPr id="10" name="Image 3" descr="preencoded.png">    </p:cNvPr>
          <p:cNvPicPr>
            <a:picLocks noChangeAspect="1"/>
          </p:cNvPicPr>
          <p:nvPr/>
        </p:nvPicPr>
        <p:blipFill>
          <a:blip r:embed="rId4"/>
          <a:stretch>
            <a:fillRect/>
          </a:stretch>
        </p:blipFill>
        <p:spPr>
          <a:xfrm>
            <a:off x="4359831" y="4534853"/>
            <a:ext cx="877848" cy="1292423"/>
          </a:xfrm>
          <a:prstGeom prst="rect">
            <a:avLst/>
          </a:prstGeom>
        </p:spPr>
      </p:pic>
      <p:sp>
        <p:nvSpPr>
          <p:cNvPr id="11" name="Text 5"/>
          <p:cNvSpPr/>
          <p:nvPr/>
        </p:nvSpPr>
        <p:spPr>
          <a:xfrm>
            <a:off x="5413177" y="4710351"/>
            <a:ext cx="2194679" cy="274201"/>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Edge Computing</a:t>
            </a:r>
            <a:endParaRPr lang="en-US" sz="1700" dirty="0"/>
          </a:p>
        </p:txBody>
      </p:sp>
      <p:sp>
        <p:nvSpPr>
          <p:cNvPr id="12" name="Text 6"/>
          <p:cNvSpPr/>
          <p:nvPr/>
        </p:nvSpPr>
        <p:spPr>
          <a:xfrm>
            <a:off x="5413177" y="5089803"/>
            <a:ext cx="8514993" cy="561975"/>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Future enhancements include deploying models on edge devices for faster, localised processing and reduced latency.</a:t>
            </a:r>
            <a:endParaRPr lang="en-US" sz="1350" dirty="0"/>
          </a:p>
        </p:txBody>
      </p:sp>
      <p:pic>
        <p:nvPicPr>
          <p:cNvPr id="13" name="Image 4" descr="preencoded.png">    </p:cNvPr>
          <p:cNvPicPr>
            <a:picLocks noChangeAspect="1"/>
          </p:cNvPicPr>
          <p:nvPr/>
        </p:nvPicPr>
        <p:blipFill>
          <a:blip r:embed="rId5"/>
          <a:stretch>
            <a:fillRect/>
          </a:stretch>
        </p:blipFill>
        <p:spPr>
          <a:xfrm>
            <a:off x="4359831" y="5827276"/>
            <a:ext cx="877848" cy="1053346"/>
          </a:xfrm>
          <a:prstGeom prst="rect">
            <a:avLst/>
          </a:prstGeom>
        </p:spPr>
      </p:pic>
      <p:sp>
        <p:nvSpPr>
          <p:cNvPr id="14" name="Text 7"/>
          <p:cNvSpPr/>
          <p:nvPr/>
        </p:nvSpPr>
        <p:spPr>
          <a:xfrm>
            <a:off x="5413177" y="6002774"/>
            <a:ext cx="2962394" cy="274201"/>
          </a:xfrm>
          <a:prstGeom prst="rect">
            <a:avLst/>
          </a:prstGeom>
          <a:noFill/>
          <a:ln/>
        </p:spPr>
        <p:txBody>
          <a:bodyPr wrap="none" lIns="0" tIns="0" rIns="0" bIns="0" rtlCol="0" anchor="t"/>
          <a:lstStyle/>
          <a:p>
            <a:pPr algn="l" indent="0" marL="0">
              <a:lnSpc>
                <a:spcPts val="2150"/>
              </a:lnSpc>
              <a:buNone/>
            </a:pPr>
            <a:r>
              <a:rPr lang="en-US" sz="1700" b="1" dirty="0">
                <a:solidFill>
                  <a:srgbClr val="DAD1E6"/>
                </a:solidFill>
                <a:latin typeface="Inconsolata Bold" pitchFamily="34" charset="0"/>
                <a:ea typeface="Inconsolata Bold" pitchFamily="34" charset="-122"/>
                <a:cs typeface="Inconsolata Bold" pitchFamily="34" charset="-120"/>
              </a:rPr>
              <a:t>Autonomous Vehicle Insights</a:t>
            </a:r>
            <a:endParaRPr lang="en-US" sz="1700" dirty="0"/>
          </a:p>
        </p:txBody>
      </p:sp>
      <p:sp>
        <p:nvSpPr>
          <p:cNvPr id="15" name="Text 8"/>
          <p:cNvSpPr/>
          <p:nvPr/>
        </p:nvSpPr>
        <p:spPr>
          <a:xfrm>
            <a:off x="5413177" y="6382226"/>
            <a:ext cx="8514993" cy="280988"/>
          </a:xfrm>
          <a:prstGeom prst="rect">
            <a:avLst/>
          </a:prstGeom>
          <a:noFill/>
          <a:ln/>
        </p:spPr>
        <p:txBody>
          <a:bodyPr wrap="non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Develop deeper insights for future autonomous vehicle integration and optimising their routing.</a:t>
            </a:r>
            <a:endParaRPr lang="en-US" sz="1350" dirty="0"/>
          </a:p>
        </p:txBody>
      </p:sp>
      <p:sp>
        <p:nvSpPr>
          <p:cNvPr id="16" name="Text 9"/>
          <p:cNvSpPr/>
          <p:nvPr/>
        </p:nvSpPr>
        <p:spPr>
          <a:xfrm>
            <a:off x="4359831" y="7078028"/>
            <a:ext cx="9568339" cy="561975"/>
          </a:xfrm>
          <a:prstGeom prst="rect">
            <a:avLst/>
          </a:prstGeom>
          <a:noFill/>
          <a:ln/>
        </p:spPr>
        <p:txBody>
          <a:bodyPr wrap="square" lIns="0" tIns="0" rIns="0" bIns="0" rtlCol="0" anchor="t"/>
          <a:lstStyle/>
          <a:p>
            <a:pPr algn="l" indent="0" marL="0">
              <a:lnSpc>
                <a:spcPts val="2200"/>
              </a:lnSpc>
              <a:buNone/>
            </a:pPr>
            <a:r>
              <a:rPr lang="en-US" sz="1350" dirty="0">
                <a:solidFill>
                  <a:srgbClr val="DAD1E6"/>
                </a:solidFill>
                <a:latin typeface="Fira Sans" pitchFamily="34" charset="0"/>
                <a:ea typeface="Fira Sans" pitchFamily="34" charset="-122"/>
                <a:cs typeface="Fira Sans" pitchFamily="34" charset="-120"/>
              </a:rPr>
              <a:t>We are continuously investing in research and development to keep traffictelligence at the forefront of traffic intelligence, ensuring adaptability to future urban mobility challenges.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2025-06-27T14:32:49Z</dcterms:created>
  <dcterms:modified xsi:type="dcterms:W3CDTF">2025-06-27T14:32:49Z</dcterms:modified>
</cp:coreProperties>
</file>